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574"/>
  </p:normalViewPr>
  <p:slideViewPr>
    <p:cSldViewPr snapToGrid="0" snapToObjects="1">
      <p:cViewPr varScale="1">
        <p:scale>
          <a:sx n="78" d="100"/>
          <a:sy n="78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8744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4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29839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51371" y="6404295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/>
          <p:cNvPicPr>
            <a:picLocks noChangeAspect="1"/>
          </p:cNvPicPr>
          <p:nvPr/>
        </p:nvPicPr>
        <p:blipFill>
          <a:blip r:embed="rId2">
            <a:extLst/>
          </a:blip>
          <a:srcRect l="38842" t="11326"/>
          <a:stretch>
            <a:fillRect/>
          </a:stretch>
        </p:blipFill>
        <p:spPr>
          <a:xfrm>
            <a:off x="0" y="-3"/>
            <a:ext cx="5011838" cy="5186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.png"/>
          <p:cNvPicPr>
            <a:picLocks noChangeAspect="1"/>
          </p:cNvPicPr>
          <p:nvPr/>
        </p:nvPicPr>
        <p:blipFill>
          <a:blip r:embed="rId2">
            <a:extLst/>
          </a:blip>
          <a:srcRect r="45216"/>
          <a:stretch>
            <a:fillRect/>
          </a:stretch>
        </p:blipFill>
        <p:spPr>
          <a:xfrm>
            <a:off x="4654470" y="507669"/>
            <a:ext cx="4489531" cy="584868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ubTitle" sz="quarter" idx="1"/>
          </p:nvPr>
        </p:nvSpPr>
        <p:spPr>
          <a:xfrm>
            <a:off x="1143000" y="5858628"/>
            <a:ext cx="6858000" cy="435214"/>
          </a:xfrm>
          <a:prstGeom prst="rect">
            <a:avLst/>
          </a:prstGeom>
        </p:spPr>
        <p:txBody>
          <a:bodyPr/>
          <a:lstStyle>
            <a:lvl1pPr defTabSz="905255">
              <a:spcBef>
                <a:spcPts val="900"/>
              </a:spcBef>
              <a:defRPr sz="2300" b="1">
                <a:solidFill>
                  <a:srgbClr val="0EBACE"/>
                </a:solidFill>
              </a:defRPr>
            </a:lvl1pPr>
          </a:lstStyle>
          <a:p>
            <a:r>
              <a:t>Октябрь 2017 г.</a:t>
            </a:r>
          </a:p>
        </p:txBody>
      </p:sp>
      <p:sp>
        <p:nvSpPr>
          <p:cNvPr id="116" name="Shape 116"/>
          <p:cNvSpPr>
            <a:spLocks noGrp="1"/>
          </p:cNvSpPr>
          <p:nvPr>
            <p:ph type="ctrTitle"/>
          </p:nvPr>
        </p:nvSpPr>
        <p:spPr>
          <a:xfrm>
            <a:off x="914400" y="4857234"/>
            <a:ext cx="7315200" cy="1001396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Управление кредитной нагрузкой</a:t>
            </a:r>
          </a:p>
        </p:txBody>
      </p:sp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7667" y="856573"/>
            <a:ext cx="5065379" cy="334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4"/>
            <a:ext cx="1734786" cy="70537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3088638" y="2989053"/>
            <a:ext cx="5032330" cy="240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С 1 января 2017 </a:t>
            </a:r>
            <a:r>
              <a:t>года вступил в силу закон, по которому МФО не имеют права начислять проценты по займу сроком до одного года после того, как они достигли </a:t>
            </a:r>
            <a:r>
              <a:rPr b="1"/>
              <a:t>трехкратного</a:t>
            </a:r>
            <a:r>
              <a:t> размера «тела» долга.</a:t>
            </a:r>
          </a:p>
          <a:p>
            <a:pPr lvl="1" indent="22860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u="sng"/>
              <a:t>Например</a:t>
            </a:r>
            <a:r>
              <a:t>: при займе в 5 тыс. рублей задолженность не может превышать 20 тыс. рублей: основной долг 5 тыс. рублей + проценты 15 тыс. рублей. (ограничение не распространяется на неустойку (штрафы, пени), а также на платежи за услуги, оказываемые клиенту за отдельную плату).</a:t>
            </a:r>
          </a:p>
        </p:txBody>
      </p:sp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628650" y="1565745"/>
            <a:ext cx="7895591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МИКРОФИНАНСОВЫЕ ОРГАНИЗАЦИИ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4294967295"/>
          </p:nvPr>
        </p:nvSpPr>
        <p:spPr>
          <a:xfrm>
            <a:off x="8251370" y="6404295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58247" y="3404343"/>
            <a:ext cx="2056546" cy="1196339"/>
          </a:xfrm>
          <a:prstGeom prst="rect">
            <a:avLst/>
          </a:prstGeom>
          <a:ln w="25400">
            <a:solidFill>
              <a:srgbClr val="55B8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400">
                <a:latin typeface="Tahoma"/>
                <a:ea typeface="Tahoma"/>
                <a:cs typeface="Tahoma"/>
                <a:sym typeface="Tahoma"/>
              </a:defRPr>
            </a:pPr>
            <a:r>
              <a:t>! В начале 2017 года в Кировской области: жительнице выдали заем под </a:t>
            </a:r>
            <a:r>
              <a:rPr b="1"/>
              <a:t>2379</a:t>
            </a:r>
            <a:r>
              <a:t>% годовых!</a:t>
            </a:r>
          </a:p>
        </p:txBody>
      </p:sp>
      <p:sp>
        <p:nvSpPr>
          <p:cNvPr id="214" name="Shape 214"/>
          <p:cNvSpPr/>
          <p:nvPr/>
        </p:nvSpPr>
        <p:spPr>
          <a:xfrm>
            <a:off x="637538" y="2301984"/>
            <a:ext cx="7191876" cy="535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По итогам первого полугодия 2017 года, рынок микрофинансирования увеличился на </a:t>
            </a:r>
            <a:r>
              <a:rPr b="1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8%</a:t>
            </a:r>
            <a:r>
              <a: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и достиг 215 млрд рублей.</a:t>
            </a:r>
          </a:p>
        </p:txBody>
      </p:sp>
      <p:sp>
        <p:nvSpPr>
          <p:cNvPr id="215" name="Shape 215"/>
          <p:cNvSpPr/>
          <p:nvPr/>
        </p:nvSpPr>
        <p:spPr>
          <a:xfrm>
            <a:off x="662938" y="5543021"/>
            <a:ext cx="7191875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разработке: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Законопроект Минфина, согласно которому сумма начисленных процентов не должна превышать сумму основного долга в </a:t>
            </a:r>
            <a:r>
              <a:rPr b="1"/>
              <a:t>1,5 </a:t>
            </a:r>
            <a:r>
              <a:t>раза (т.е. 250% годовых).</a:t>
            </a:r>
          </a:p>
        </p:txBody>
      </p:sp>
      <p:grpSp>
        <p:nvGrpSpPr>
          <p:cNvPr id="13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20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21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1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628649" y="5647087"/>
            <a:ext cx="324231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Заголовок фотографии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 ее описание</a:t>
            </a:r>
          </a:p>
        </p:txBody>
      </p:sp>
      <p:sp>
        <p:nvSpPr>
          <p:cNvPr id="223" name="Shape 223"/>
          <p:cNvSpPr/>
          <p:nvPr/>
        </p:nvSpPr>
        <p:spPr>
          <a:xfrm>
            <a:off x="3606800" y="2409025"/>
            <a:ext cx="4917439" cy="213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Какова финансовая нагрузка на бюджет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Есть ли риски того, что ваши финансовые условия изменятся и кредитная нагрузка вырастет </a:t>
            </a: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оценке платежеспособности для выдачи кредита банки считают, что ежемесячные платежи по всем кредитам, включая минимальные платежи по кредитным картам, не должна превышать 40–45% от общей суммы доходов заемщика. </a:t>
            </a:r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28650" y="1565745"/>
            <a:ext cx="7895591" cy="667660"/>
          </a:xfrm>
          <a:prstGeom prst="rect">
            <a:avLst/>
          </a:prstGeom>
        </p:spPr>
        <p:txBody>
          <a:bodyPr/>
          <a:lstStyle/>
          <a:p>
            <a:pPr defTabSz="713230">
              <a:defRPr sz="20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ПОЛУЧЕНИИ КРЕДИТА</a:t>
            </a:r>
            <a:br/>
            <a:r>
              <a:t>ШАГ 1.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228" name="Group 228"/>
          <p:cNvGrpSpPr/>
          <p:nvPr/>
        </p:nvGrpSpPr>
        <p:grpSpPr>
          <a:xfrm>
            <a:off x="3606799" y="5059681"/>
            <a:ext cx="4917443" cy="1034446"/>
            <a:chOff x="0" y="0"/>
            <a:chExt cx="4917442" cy="1034445"/>
          </a:xfrm>
        </p:grpSpPr>
        <p:sp>
          <p:nvSpPr>
            <p:cNvPr id="226" name="Shape 226"/>
            <p:cNvSpPr/>
            <p:nvPr/>
          </p:nvSpPr>
          <p:spPr>
            <a:xfrm>
              <a:off x="-1" y="0"/>
              <a:ext cx="4917443" cy="1034445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285750" indent="-285750" algn="just">
                <a:lnSpc>
                  <a:spcPct val="15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-1" y="0"/>
              <a:ext cx="4917443" cy="8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marL="571500" indent="-857250"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Проанализируйте, сколько денег в месяц перечисляется в счет погашения всех кредитов и максимально сократите кредитную нагрузку, если она превышает 40%.</a:t>
              </a:r>
            </a:p>
          </p:txBody>
        </p:sp>
      </p:grpSp>
      <p:pic>
        <p:nvPicPr>
          <p:cNvPr id="229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2682238"/>
            <a:ext cx="2057400" cy="20574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4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23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5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676685" y="3525520"/>
            <a:ext cx="7664675" cy="26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получении кредита надежность банка не так важна, так как мы не отдаем свои деньги, а берем. Поэтому выбирайте вариант с более выгодными условиями: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Программа кредитования (процентная ставка, ПСК, суммы дополнительных платежей...)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Удобство погашения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Качество сервиса 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  <a:p>
            <a:pPr marL="571500" indent="-8572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Процедура кредитования в МФО проще, чем в банках. В большинстве случаев проверка кредитоспособности заемщика не производится. Это увеличивает риски невозврата займов, которые покрываются за счет клиентов — высокими процентами, штрафами и пенями за просрочки. Потребительский кредит, который предлагают банки, как правило, оказывается выгоднее. </a:t>
            </a:r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28648" y="1565745"/>
            <a:ext cx="4390394" cy="6676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ШАГ 2.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241" name="Group 241"/>
          <p:cNvGrpSpPr/>
          <p:nvPr/>
        </p:nvGrpSpPr>
        <p:grpSpPr>
          <a:xfrm>
            <a:off x="3576319" y="2430013"/>
            <a:ext cx="4246883" cy="678912"/>
            <a:chOff x="0" y="-1"/>
            <a:chExt cx="4246881" cy="678911"/>
          </a:xfrm>
        </p:grpSpPr>
        <p:sp>
          <p:nvSpPr>
            <p:cNvPr id="239" name="Shape 239"/>
            <p:cNvSpPr/>
            <p:nvPr/>
          </p:nvSpPr>
          <p:spPr>
            <a:xfrm>
              <a:off x="-1" y="-2"/>
              <a:ext cx="4246882" cy="678912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-1" y="-2"/>
              <a:ext cx="4246882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Сравнивайте кредитные предложения разных банков для выбора максимально комфортных для вас условий. </a:t>
              </a:r>
            </a:p>
          </p:txBody>
        </p:sp>
      </p:grpSp>
      <p:pic>
        <p:nvPicPr>
          <p:cNvPr id="242" name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686" y="2286000"/>
            <a:ext cx="2452596" cy="10236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247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24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8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628650" y="1474304"/>
            <a:ext cx="7895591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ШАГ 3.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772161" y="2050520"/>
            <a:ext cx="7294879" cy="10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571500" indent="-857250"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Полная стоимость кредита (ПСК) — ставка по кредиту в процентах годовых с учетом всех платежей, связанных с его получением, обслуживанием и возвращением. ПСК должна быть указана в кредитном договоре — на первой странице, в правом верхнем углу, в квадратной рамке, хорошо читаемым шрифтом. </a:t>
            </a:r>
          </a:p>
        </p:txBody>
      </p:sp>
      <p:grpSp>
        <p:nvGrpSpPr>
          <p:cNvPr id="254" name="Group 254"/>
          <p:cNvGrpSpPr/>
          <p:nvPr/>
        </p:nvGrpSpPr>
        <p:grpSpPr>
          <a:xfrm>
            <a:off x="772161" y="3260592"/>
            <a:ext cx="3982720" cy="3095762"/>
            <a:chOff x="0" y="0"/>
            <a:chExt cx="3982718" cy="3095761"/>
          </a:xfrm>
        </p:grpSpPr>
        <p:sp>
          <p:nvSpPr>
            <p:cNvPr id="252" name="Shape 252"/>
            <p:cNvSpPr/>
            <p:nvPr/>
          </p:nvSpPr>
          <p:spPr>
            <a:xfrm>
              <a:off x="0" y="0"/>
              <a:ext cx="3982719" cy="3095762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0" y="0"/>
              <a:ext cx="3982719" cy="2829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1200" b="1">
                  <a:solidFill>
                    <a:srgbClr val="0EBACE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В ПСК включаются: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Сумма основного долга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Проценты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Иные платежи в пользу банка, предусмотренные договором (например, комиссии)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Платежи в пользу третьих лиц, если они предусмотрены договором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Платежи по страхованию (если от них зависит процентная ставка или другие платежи по кредиту или если выгодоприобретатель  не заемщик и не родственник заемщика). </a:t>
              </a:r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4917440" y="3260592"/>
            <a:ext cx="3323592" cy="3324859"/>
            <a:chOff x="0" y="0"/>
            <a:chExt cx="3323590" cy="3324857"/>
          </a:xfrm>
        </p:grpSpPr>
        <p:sp>
          <p:nvSpPr>
            <p:cNvPr id="255" name="Shape 255"/>
            <p:cNvSpPr/>
            <p:nvPr/>
          </p:nvSpPr>
          <p:spPr>
            <a:xfrm>
              <a:off x="0" y="0"/>
              <a:ext cx="3323591" cy="3095762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0" y="0"/>
              <a:ext cx="3323591" cy="33248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1200" b="1">
                  <a:solidFill>
                    <a:srgbClr val="0EBACE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В ПСК не включаются платежи: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Сумма основного долга 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Обусловленные законом (например, за государственную регистрацию залога)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Связанные с ненадлежащим исполнением заемщиком договора (штрафы, пени)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Зависящие от решений заемщика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По страхованию залога</a:t>
              </a:r>
            </a:p>
            <a:p>
              <a:pPr marL="285750" indent="-285750" algn="just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За услуги, не связанные с кредитом. </a:t>
              </a:r>
              <a:endParaRPr sz="4400">
                <a:latin typeface="Calibri Light"/>
                <a:ea typeface="Calibri Light"/>
                <a:cs typeface="Calibri Light"/>
                <a:sym typeface="Calibri Light"/>
              </a:endParaRPr>
            </a:p>
          </p:txBody>
        </p:sp>
      </p:grpSp>
      <p:grpSp>
        <p:nvGrpSpPr>
          <p:cNvPr id="16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62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259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3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628650" y="1474304"/>
            <a:ext cx="7895591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ШАГ 4.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72161" y="2050520"/>
            <a:ext cx="7294879" cy="10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571500" indent="-857250"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Какой график платежей. Например, для ипотечного кредита есть два типа платежей: аннуитетные и дифференцированные. Кредит с аннуитетными платежами имеет меньшую ежемесячную финансовую нагрузку на бюджет, нежели кредит с дифференцированными. Однако общая сумма переплаты за весь срок кредита будет намного выше.</a:t>
            </a:r>
          </a:p>
        </p:txBody>
      </p:sp>
      <p:graphicFrame>
        <p:nvGraphicFramePr>
          <p:cNvPr id="267" name="Table 267"/>
          <p:cNvGraphicFramePr/>
          <p:nvPr/>
        </p:nvGraphicFramePr>
        <p:xfrm>
          <a:off x="702309" y="4216400"/>
          <a:ext cx="7813040" cy="144272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540000"/>
                <a:gridCol w="1381760"/>
                <a:gridCol w="1351280"/>
                <a:gridCol w="1290320"/>
                <a:gridCol w="1249680"/>
              </a:tblGrid>
              <a:tr h="406400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0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ВИД ПЛАТЕЖА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1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 ЛЕТ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1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15</a:t>
                      </a:r>
                      <a:r>
                        <a:rPr sz="1800"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ЛЕТ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ПЛАТЕЖ, руб.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ПЕРЕПЛАТА, руб.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ПЛАТЕЖ, руб.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ПЕРЕПЛАТА, руб.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АННУИТЕТНЫЙ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24 890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3 973 673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26 653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2 797 582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ДИФФЕРЕНЦИРОВАННЫЙ</a:t>
                      </a:r>
                    </a:p>
                  </a:txBody>
                  <a:tcPr marL="45720" marR="45720" anchor="ctr" horzOverflow="overflow"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31 689 *</a:t>
                      </a:r>
                    </a:p>
                  </a:txBody>
                  <a:tcPr marL="45720" marR="45720" anchor="ctr" horzOverflow="overflow"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2 814 418</a:t>
                      </a:r>
                    </a:p>
                  </a:txBody>
                  <a:tcPr marL="45720" marR="45720" anchor="ctr" horzOverflow="overflow"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34 467 *</a:t>
                      </a:r>
                    </a:p>
                  </a:txBody>
                  <a:tcPr marL="45720" marR="45720" anchor="ctr" horzOverflow="overflow"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2 113 733</a:t>
                      </a:r>
                    </a:p>
                  </a:txBody>
                  <a:tcPr marL="45720" marR="45720" anchor="ctr" horzOverflow="overflow">
                    <a:solidFill>
                      <a:srgbClr val="0EBAC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8" name="Shape 268"/>
          <p:cNvSpPr/>
          <p:nvPr/>
        </p:nvSpPr>
        <p:spPr>
          <a:xfrm>
            <a:off x="772161" y="3433309"/>
            <a:ext cx="7294879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571500" indent="-857250"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Например, при получении кредита на сумму 2 800 000 рублей при разном сроке кредитования платежи и переплата будут такие: </a:t>
            </a:r>
          </a:p>
        </p:txBody>
      </p:sp>
      <p:sp>
        <p:nvSpPr>
          <p:cNvPr id="269" name="Shape 269"/>
          <p:cNvSpPr/>
          <p:nvPr/>
        </p:nvSpPr>
        <p:spPr>
          <a:xfrm>
            <a:off x="772161" y="5745981"/>
            <a:ext cx="729487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571500" indent="-857250"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* Указан первый наибольший платеж, каждый последующий платеж будет меньше редыдущего</a:t>
            </a:r>
          </a:p>
        </p:txBody>
      </p:sp>
      <p:grpSp>
        <p:nvGrpSpPr>
          <p:cNvPr id="13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366" y="2430014"/>
            <a:ext cx="3375770" cy="33757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Group 275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27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6" name="image3.png"/>
          <p:cNvPicPr>
            <a:picLocks noChangeAspect="1"/>
          </p:cNvPicPr>
          <p:nvPr/>
        </p:nvPicPr>
        <p:blipFill>
          <a:blip r:embed="rId5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2722878" y="2550160"/>
            <a:ext cx="5618482" cy="373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Например, для банковских карт: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Комиссия за выпуск кредитной карты и дополнительных карт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Комиссия за снятие наличных в банкоматах банка клиента и других банков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Комиссии за осуществление операций в валюте, отличной от валюты предоставленного кредита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Комиссии за приостановление операций по банковской карте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Комиссия за SMS –уведомления и предоставление выписки по счету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Комиссии за оплату услуг операторов связи и телевидения, коммунальные платежи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Комиссия за перевод денежных средств со счета на счет третьего лица или на свой счет в другом банке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Комиссия за несвоевременное погашение задолженности и превышение лимита кредитования .</a:t>
            </a: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628648" y="1565745"/>
            <a:ext cx="4390394" cy="6676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ШАГ 5.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282" name="Group 282"/>
          <p:cNvGrpSpPr/>
          <p:nvPr/>
        </p:nvGrpSpPr>
        <p:grpSpPr>
          <a:xfrm>
            <a:off x="2722877" y="2155730"/>
            <a:ext cx="5364485" cy="386046"/>
            <a:chOff x="-1" y="-1"/>
            <a:chExt cx="5364484" cy="386045"/>
          </a:xfrm>
        </p:grpSpPr>
        <p:sp>
          <p:nvSpPr>
            <p:cNvPr id="280" name="Shape 280"/>
            <p:cNvSpPr/>
            <p:nvPr/>
          </p:nvSpPr>
          <p:spPr>
            <a:xfrm>
              <a:off x="-2" y="-2"/>
              <a:ext cx="5364485" cy="386047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-2" y="-1"/>
              <a:ext cx="5364485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Обратите внимание, какова сумма дополнительных сборов и комиссий. </a:t>
              </a:r>
            </a:p>
          </p:txBody>
        </p:sp>
      </p:grpSp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 287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28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8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3870959" y="2550160"/>
            <a:ext cx="4216404" cy="320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Через какой срок оно возможно и на каких условиях, какие дополнительные комиссии придется оплачивать, что пересчитывается при частичном досрочном погашении: срок кредита или сумма платежа. 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 общей финансовой эффективности перерасчет срока кредита намного выгоднее, особенно, через 3–4 года от начала кредитного договора.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Если Вы приняли решение воспользоваться кредитными деньгами – сделайте это осознанно и максимально точно оцените все плюсы и минусы.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628648" y="1565745"/>
            <a:ext cx="4390394" cy="6676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ШАГ 6.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294" name="Group 294"/>
          <p:cNvGrpSpPr/>
          <p:nvPr/>
        </p:nvGrpSpPr>
        <p:grpSpPr>
          <a:xfrm>
            <a:off x="3870958" y="2155730"/>
            <a:ext cx="4216405" cy="386046"/>
            <a:chOff x="0" y="-1"/>
            <a:chExt cx="4216403" cy="386045"/>
          </a:xfrm>
        </p:grpSpPr>
        <p:sp>
          <p:nvSpPr>
            <p:cNvPr id="292" name="Shape 292"/>
            <p:cNvSpPr/>
            <p:nvPr/>
          </p:nvSpPr>
          <p:spPr>
            <a:xfrm>
              <a:off x="-1" y="-2"/>
              <a:ext cx="4216404" cy="386047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-1" y="-1"/>
              <a:ext cx="4216404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Каковы условия и возможности досрочного погашения? </a:t>
              </a:r>
            </a:p>
          </p:txBody>
        </p:sp>
      </p:grpSp>
      <p:pic>
        <p:nvPicPr>
          <p:cNvPr id="295" name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3958" y="2233403"/>
            <a:ext cx="2351304" cy="35210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300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29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1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3576319" y="2550160"/>
            <a:ext cx="4765042" cy="346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Кредитные отношения с банком регулируются кредитным договором, который должен содержать: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Общие </a:t>
            </a:r>
            <a:r>
              <a:rPr b="0"/>
              <a:t>условия - устанавливаются в одностороннем порядке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Индивидуальные - </a:t>
            </a:r>
            <a:r>
              <a:rPr b="0"/>
              <a:t>согласуются с каждым заемщиком отдельно и имеют приоритетное значение.</a:t>
            </a:r>
          </a:p>
          <a:p>
            <a:pPr marL="571500" indent="-8572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Индивидуальные условия содержат полную информацию обо всех обязательствах сторон и кредитор не может требовать платежей, не указанных в них. </a:t>
            </a:r>
          </a:p>
          <a:p>
            <a:pPr marL="571500" indent="-8572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изучение договора клиенту должно быть выделено не менее пяти рабочих дней. В случае ипотечного кредита подписывается не один, а несколько договоров, поэтому важно внимательно прочитать каждый из них.</a:t>
            </a:r>
          </a:p>
        </p:txBody>
      </p:sp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28648" y="1565745"/>
            <a:ext cx="4390394" cy="6676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ШАГ 7.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307" name="Group 307"/>
          <p:cNvGrpSpPr/>
          <p:nvPr/>
        </p:nvGrpSpPr>
        <p:grpSpPr>
          <a:xfrm>
            <a:off x="3840480" y="2155730"/>
            <a:ext cx="4246883" cy="386046"/>
            <a:chOff x="0" y="-1"/>
            <a:chExt cx="4246881" cy="386045"/>
          </a:xfrm>
        </p:grpSpPr>
        <p:sp>
          <p:nvSpPr>
            <p:cNvPr id="305" name="Shape 305"/>
            <p:cNvSpPr/>
            <p:nvPr/>
          </p:nvSpPr>
          <p:spPr>
            <a:xfrm>
              <a:off x="-1" y="-2"/>
              <a:ext cx="4246882" cy="386047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-1" y="-1"/>
              <a:ext cx="4246882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Внимательно читайте весь договор и приложения к нему </a:t>
              </a:r>
            </a:p>
          </p:txBody>
        </p:sp>
      </p:grpSp>
      <p:pic>
        <p:nvPicPr>
          <p:cNvPr id="308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019" y="2805932"/>
            <a:ext cx="2006601" cy="25019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1" b="226"/>
          <a:stretch>
            <a:fillRect/>
          </a:stretch>
        </p:blipFill>
        <p:spPr>
          <a:xfrm>
            <a:off x="0" y="-1"/>
            <a:ext cx="4338321" cy="3669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b="10886"/>
          <a:stretch>
            <a:fillRect/>
          </a:stretch>
        </p:blipFill>
        <p:spPr>
          <a:xfrm rot="10800000">
            <a:off x="3712255" y="-4"/>
            <a:ext cx="5431745" cy="3851527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ctrTitle"/>
          </p:nvPr>
        </p:nvSpPr>
        <p:spPr>
          <a:xfrm>
            <a:off x="609600" y="4199825"/>
            <a:ext cx="7782560" cy="849695"/>
          </a:xfrm>
          <a:prstGeom prst="rect">
            <a:avLst/>
          </a:prstGeom>
        </p:spPr>
        <p:txBody>
          <a:bodyPr anchor="t"/>
          <a:lstStyle>
            <a:lvl1pPr defTabSz="731519">
              <a:defRPr sz="35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Как выйти из долговой ловушки</a:t>
            </a:r>
          </a:p>
        </p:txBody>
      </p:sp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190" y="564289"/>
            <a:ext cx="5065379" cy="334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319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3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0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3354070" y="3892236"/>
            <a:ext cx="5161281" cy="240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Правила погашения кредита: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 допускайте просрочки платежей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Контролируйте состояние кредита, подключите sms-уведомления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Сообщайте банку актуальные контактные данные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 прекращайте выплаты по кредиту в чрезвычайных ситуациях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отзыве лицензии (банкротстве) банка продолжайте выплаты по кредиту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Когда кредит погашен по возможности получите об этом справку от банка</a:t>
            </a:r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628649" y="1565745"/>
            <a:ext cx="5660391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ПРАВИЛА КРЕДИТОВАНИЯ</a:t>
            </a:r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628649" y="2233403"/>
            <a:ext cx="7301897" cy="133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Устойчивость вашего бюджета зависит не только от размера доходов, но и от правильного планирования текущих расходов, выплат по кредитам и наличия «финансовой подушки безопасности». 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Прежде чем взять кредит, правильно спланируйте ежемесячные выплаты по кредиту в соответствии с вашими возможностями. Долговая нагрузка не должна превышать </a:t>
            </a:r>
            <a:r>
              <a:rPr b="1">
                <a:solidFill>
                  <a:srgbClr val="0EBACE"/>
                </a:solidFill>
              </a:rPr>
              <a:t>30%</a:t>
            </a:r>
            <a:r>
              <a:t> семейного бюджета.</a:t>
            </a:r>
          </a:p>
        </p:txBody>
      </p:sp>
      <p:grpSp>
        <p:nvGrpSpPr>
          <p:cNvPr id="327" name="Group 327"/>
          <p:cNvGrpSpPr/>
          <p:nvPr/>
        </p:nvGrpSpPr>
        <p:grpSpPr>
          <a:xfrm>
            <a:off x="628650" y="4490719"/>
            <a:ext cx="2470150" cy="1483363"/>
            <a:chOff x="0" y="0"/>
            <a:chExt cx="2470150" cy="1483361"/>
          </a:xfrm>
        </p:grpSpPr>
        <p:sp>
          <p:nvSpPr>
            <p:cNvPr id="325" name="Shape 325"/>
            <p:cNvSpPr/>
            <p:nvPr/>
          </p:nvSpPr>
          <p:spPr>
            <a:xfrm>
              <a:off x="0" y="-1"/>
              <a:ext cx="2470150" cy="1483363"/>
            </a:xfrm>
            <a:prstGeom prst="rect">
              <a:avLst/>
            </a:prstGeom>
            <a:noFill/>
            <a:ln w="19050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50000"/>
                </a:lnSpc>
                <a:defRPr sz="14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264159"/>
              <a:ext cx="2470150" cy="955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50000"/>
                </a:lnSpc>
                <a:defRPr sz="14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Кредит – это долг, который в любом случае необходимо будет вернуть. </a:t>
              </a:r>
            </a:p>
          </p:txBody>
        </p:sp>
      </p:grpSp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28648" y="1727199"/>
            <a:ext cx="3240004" cy="3816003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28649" y="5824887"/>
            <a:ext cx="324231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Фото / логотип/ ...</a:t>
            </a:r>
          </a:p>
        </p:txBody>
      </p:sp>
      <p:sp>
        <p:nvSpPr>
          <p:cNvPr id="125" name="Shape 125"/>
          <p:cNvSpPr/>
          <p:nvPr/>
        </p:nvSpPr>
        <p:spPr>
          <a:xfrm>
            <a:off x="4133850" y="2409024"/>
            <a:ext cx="4390389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Самопрезентация – кто, компания, общая информация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FCB8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FCB8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Достижения: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Информация о спикере заполняется самим спикером в рамках подготовки к презентации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133851" y="1565745"/>
            <a:ext cx="4390392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ФИО спикера</a:t>
            </a:r>
          </a:p>
        </p:txBody>
      </p:sp>
      <p:sp>
        <p:nvSpPr>
          <p:cNvPr id="127" name="Shape 127"/>
          <p:cNvSpPr/>
          <p:nvPr/>
        </p:nvSpPr>
        <p:spPr>
          <a:xfrm>
            <a:off x="4279899" y="5069840"/>
            <a:ext cx="2341882" cy="2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3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2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329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3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3119119" y="2245360"/>
            <a:ext cx="5396234" cy="400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 скрывайтесь от банка, а сообщите в банк о сложившейся ситуации и постарайтесь договориться о реструктуризации долга (снижении ежемесячного платежа или кредитных каникулах)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Проверьте условия договора страхования (если он сопровождает кредит): возможно, текущая ситуация является страховым случаем.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Запросите в разных банках предложения по рефинансированию долга и выберите наиболее выгодное.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необходимости обратитесь за консультацией к юристам и специалистам по защите прав потребителей. Если у вас несколько кредитов, поищите вариант рефинансировать их с помощью одного кредита с меньшей процентной ставкой или меньшим ежемесячным платежом.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случае необоснованного отказа банка реструктурировать долг или нарушения им договора – обращайтесь в Банк России, к финансовому омбудсмену или в суд. </a:t>
            </a:r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28649" y="1285943"/>
            <a:ext cx="5660391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ЕСЛИ НЕ МОЖЕТЕ ПЛАТИТЬ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337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41" y="3116578"/>
            <a:ext cx="2684379" cy="2186942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342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339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3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1330959" y="3180078"/>
            <a:ext cx="7184391" cy="320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Выпишите все долги (за исключением ипотеки) и отсортируйте их по сумме общей задолженности – от минимальной к максимальной. Это отличительная особенность метода: мы сортируем не по процентной ставке, а по сумме долга.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Начните платить минимально возможный платеж по каждому долгу.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Прикиньте, сколько вы сможете платить сверх минимального платежа по первому, самому маленькому долгу.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Начните погашать первый кредит, внося минимально необходимый платеж плюс дополнительные деньги до тех пор, пока не выплатите весь долг.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только выплачен первый долг, добавьте к минимальному платежу по второму долгу дополнительные деньги (минимальный и дополнительный платежи, которые вы платили, гася первый долг) и начните выплачивать второй по списку долг.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Повторяйте, пока не закончатся все долги. </a:t>
            </a:r>
          </a:p>
        </p:txBody>
      </p:sp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628647" y="1423504"/>
            <a:ext cx="5487675" cy="667660"/>
          </a:xfrm>
          <a:prstGeom prst="rect">
            <a:avLst/>
          </a:prstGeom>
        </p:spPr>
        <p:txBody>
          <a:bodyPr/>
          <a:lstStyle>
            <a:lvl1pPr defTabSz="694944">
              <a:defRPr sz="21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ПОГАШЕНИЕ НЕСКОЛЬКИХ КРЕДИТОВ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628649" y="2233403"/>
            <a:ext cx="730189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Если у вас есть несколько кредитов и рефинансирование невозможно, попробуйте использовать метод «снежного кома» выплачивая долги от меньшего к большему, направляя на погашение любой дополнительный доход</a:t>
            </a:r>
          </a:p>
        </p:txBody>
      </p:sp>
      <p:pic>
        <p:nvPicPr>
          <p:cNvPr id="348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632" y="3335347"/>
            <a:ext cx="477054" cy="477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353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35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4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4286884" y="3586479"/>
            <a:ext cx="4004310" cy="128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 закону о банкротстве к должникам могут быть применены три процедуры: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lnSpc>
                <a:spcPct val="9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Реструктуризация долгов</a:t>
            </a: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Реализация имущества</a:t>
            </a: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Мировое соглашение</a:t>
            </a:r>
          </a:p>
        </p:txBody>
      </p:sp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628649" y="1565745"/>
            <a:ext cx="5660391" cy="6676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БАНКРОТСТВО</a:t>
            </a:r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628649" y="2233403"/>
            <a:ext cx="7301897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Если выплата долгов банкам становится невозможной и исчерпаны все способы кредитной нагрузки, то в качестве крайней меры используйте механизм банкротства физических лиц.</a:t>
            </a:r>
          </a:p>
        </p:txBody>
      </p:sp>
      <p:pic>
        <p:nvPicPr>
          <p:cNvPr id="359" name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0" y="3241038"/>
            <a:ext cx="3177359" cy="2679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4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36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5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628648" y="1565745"/>
            <a:ext cx="6744090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1. РЕСТРУКТУРИЗАЦИЯ ДОЛГОВ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628649" y="2753360"/>
            <a:ext cx="7301897" cy="133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Для сопровождения процедуры реструктуризации суд назначает </a:t>
            </a:r>
            <a:r>
              <a:rPr b="1"/>
              <a:t>финансового управляющего</a:t>
            </a:r>
            <a: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Составляется </a:t>
            </a:r>
            <a:r>
              <a:rPr b="1"/>
              <a:t>план </a:t>
            </a:r>
            <a:r>
              <a:t>реструктуризации, где указываются объемы и сроки погашения задолженности (не более 3-х лет)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План направляется на утверждение </a:t>
            </a:r>
            <a:r>
              <a:rPr b="1"/>
              <a:t>в суд</a:t>
            </a:r>
            <a:r>
              <a:t>.</a:t>
            </a:r>
          </a:p>
        </p:txBody>
      </p:sp>
      <p:grpSp>
        <p:nvGrpSpPr>
          <p:cNvPr id="371" name="Group 371"/>
          <p:cNvGrpSpPr/>
          <p:nvPr/>
        </p:nvGrpSpPr>
        <p:grpSpPr>
          <a:xfrm>
            <a:off x="628647" y="5583557"/>
            <a:ext cx="7301899" cy="955039"/>
            <a:chOff x="0" y="0"/>
            <a:chExt cx="7301898" cy="955038"/>
          </a:xfrm>
        </p:grpSpPr>
        <p:sp>
          <p:nvSpPr>
            <p:cNvPr id="369" name="Shape 369"/>
            <p:cNvSpPr/>
            <p:nvPr/>
          </p:nvSpPr>
          <p:spPr>
            <a:xfrm>
              <a:off x="0" y="10159"/>
              <a:ext cx="7301899" cy="934722"/>
            </a:xfrm>
            <a:prstGeom prst="rect">
              <a:avLst/>
            </a:prstGeom>
            <a:noFill/>
            <a:ln w="19050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50000"/>
                </a:lnSpc>
                <a:defRPr sz="14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0" y="0"/>
              <a:ext cx="7301899" cy="955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lnSpc>
                  <a:spcPct val="150000"/>
                </a:lnSpc>
                <a:defRPr sz="14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 В результате: если клиент гасит задолженность, то процедура банкротства прекращается, если нет – он признается банкротом и начинается стадия реализации его имущества.</a:t>
              </a:r>
            </a:p>
          </p:txBody>
        </p:sp>
      </p:grpSp>
      <p:grpSp>
        <p:nvGrpSpPr>
          <p:cNvPr id="374" name="Group 374"/>
          <p:cNvGrpSpPr/>
          <p:nvPr/>
        </p:nvGrpSpPr>
        <p:grpSpPr>
          <a:xfrm>
            <a:off x="628647" y="2243563"/>
            <a:ext cx="7301899" cy="367559"/>
            <a:chOff x="0" y="0"/>
            <a:chExt cx="7301898" cy="367558"/>
          </a:xfrm>
        </p:grpSpPr>
        <p:sp>
          <p:nvSpPr>
            <p:cNvPr id="372" name="Shape 372"/>
            <p:cNvSpPr/>
            <p:nvPr/>
          </p:nvSpPr>
          <p:spPr>
            <a:xfrm>
              <a:off x="-1" y="-1"/>
              <a:ext cx="7301899" cy="367560"/>
            </a:xfrm>
            <a:prstGeom prst="rect">
              <a:avLst/>
            </a:prstGeom>
            <a:noFill/>
            <a:ln w="19050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-1" y="30108"/>
              <a:ext cx="7301899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 Цель : восстановления платежеспособности должника</a:t>
              </a:r>
            </a:p>
          </p:txBody>
        </p:sp>
      </p:grpSp>
      <p:sp>
        <p:nvSpPr>
          <p:cNvPr id="375" name="Shape 375"/>
          <p:cNvSpPr/>
          <p:nvPr/>
        </p:nvSpPr>
        <p:spPr>
          <a:xfrm>
            <a:off x="1584961" y="4450079"/>
            <a:ext cx="6345585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571500" indent="-8572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Одновременно вводится временный запрет на выплаты денежных обязательств, перестают начисляться штрафы и пени. Долг по залоговым кредитам (например, ипотеке) погашается за счет продажи заложенного имущества. </a:t>
            </a:r>
          </a:p>
        </p:txBody>
      </p:sp>
      <p:pic>
        <p:nvPicPr>
          <p:cNvPr id="376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8649" y="4645152"/>
            <a:ext cx="540002" cy="540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9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 381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378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9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2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Group 385"/>
          <p:cNvGrpSpPr/>
          <p:nvPr/>
        </p:nvGrpSpPr>
        <p:grpSpPr>
          <a:xfrm>
            <a:off x="1259839" y="3098799"/>
            <a:ext cx="5989988" cy="2326643"/>
            <a:chOff x="0" y="0"/>
            <a:chExt cx="5989987" cy="2326641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5989988" cy="2326642"/>
            </a:xfrm>
            <a:prstGeom prst="rect">
              <a:avLst/>
            </a:prstGeom>
            <a:noFill/>
            <a:ln w="19050" cap="flat">
              <a:solidFill>
                <a:srgbClr val="0EBACE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0" y="0"/>
              <a:ext cx="5989988" cy="2136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12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t>Закон ориентирован на достойную жизнь гражданина, поэтому не подлежат реализации, например, материнский капитал, некоторые пенсии, а также:</a:t>
              </a:r>
              <a:endParaRPr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Не допускайте</a:t>
              </a: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Единственное жилье</a:t>
              </a: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Предметы обихода</a:t>
              </a: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Имущество, необходимое для профессиональной деятельности</a:t>
              </a: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Денежные средства для прожиточного минимума</a:t>
              </a: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Личные призы и подобное</a:t>
              </a:r>
            </a:p>
          </p:txBody>
        </p:sp>
      </p:grpSp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xfrm>
            <a:off x="628648" y="1565745"/>
            <a:ext cx="7301897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2. ПЛАН РЕАЛИЗАЦИИ ИМУЩЕСТВА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628649" y="2141963"/>
            <a:ext cx="7428232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Составляется финансовым управляющим, он проводит его опись и оценку. Выручка от продажи имущества идет на закрытие долгов перед кредиторами и покрытие расходов по процедуре банкротства. </a:t>
            </a:r>
          </a:p>
        </p:txBody>
      </p:sp>
      <p:sp>
        <p:nvSpPr>
          <p:cNvPr id="389" name="Shape 389"/>
          <p:cNvSpPr/>
          <p:nvPr/>
        </p:nvSpPr>
        <p:spPr>
          <a:xfrm>
            <a:off x="628648" y="5527040"/>
            <a:ext cx="7428232" cy="183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После реализации имущества и окончании расчетов, все требования кредиторов считаются удовлетворенными, гражданин освобождается от долгов даже если выручки от продажи имущества не хватило на оплату всех требований кредиторов. Доход должника от продажи имущества в рамках процедуры реализации имущества не облагается налогами.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roup 394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39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5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8" name="Group 398"/>
          <p:cNvGrpSpPr/>
          <p:nvPr/>
        </p:nvGrpSpPr>
        <p:grpSpPr>
          <a:xfrm>
            <a:off x="1728470" y="3291838"/>
            <a:ext cx="5161283" cy="2001524"/>
            <a:chOff x="0" y="0"/>
            <a:chExt cx="5161281" cy="2001522"/>
          </a:xfrm>
        </p:grpSpPr>
        <p:sp>
          <p:nvSpPr>
            <p:cNvPr id="396" name="Shape 396"/>
            <p:cNvSpPr/>
            <p:nvPr/>
          </p:nvSpPr>
          <p:spPr>
            <a:xfrm>
              <a:off x="0" y="0"/>
              <a:ext cx="5161282" cy="2001523"/>
            </a:xfrm>
            <a:prstGeom prst="rect">
              <a:avLst/>
            </a:prstGeom>
            <a:noFill/>
            <a:ln w="1587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0" y="172722"/>
              <a:ext cx="5161282" cy="1656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lnSpc>
                  <a:spcPct val="150000"/>
                </a:lnSpc>
                <a:defRPr sz="1200" b="1">
                  <a:solidFill>
                    <a:srgbClr val="0EBACE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Последствия банкротства:</a:t>
              </a:r>
            </a:p>
            <a:p>
              <a:pPr algn="ctr">
                <a:lnSpc>
                  <a:spcPct val="150000"/>
                </a:lnSpc>
                <a:defRPr sz="1200" b="1">
                  <a:solidFill>
                    <a:srgbClr val="0EBACE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  <a:p>
              <a:pPr algn="ctr">
                <a:lnSpc>
                  <a:spcPct val="9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К гражданину, признанному банкротом, применяется ряд ограничений: </a:t>
              </a:r>
              <a:endParaRPr b="1">
                <a:solidFill>
                  <a:srgbClr val="0EBACE"/>
                </a:solidFill>
              </a:endParaRP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В течение пяти лет при обращении за кредитом он должен сообщать о факте банкротства</a:t>
              </a:r>
            </a:p>
            <a:p>
              <a:pPr marL="285750" indent="-285750" algn="ctr">
                <a:lnSpc>
                  <a:spcPct val="150000"/>
                </a:lnSpc>
                <a:buClr>
                  <a:srgbClr val="0EBACE"/>
                </a:buClr>
                <a:buSzPct val="100000"/>
                <a:buFont typeface="Lucida Grande"/>
                <a:buChar char="●"/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В течение трех лет он не сможет руководить юридическим лицом</a:t>
              </a:r>
            </a:p>
          </p:txBody>
        </p:sp>
      </p:grpSp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628649" y="1565745"/>
            <a:ext cx="5660391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3. МИРОВОЕ СОГЛАШЕНИЕ</a:t>
            </a:r>
          </a:p>
        </p:txBody>
      </p:sp>
      <p:sp>
        <p:nvSpPr>
          <p:cNvPr id="400" name="Shape 400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628649" y="2233403"/>
            <a:ext cx="7301897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На любом этапе рассмотрения дела о банкротстве гражданин и его кредиторы могут заключить мировое соглашение, зафиксировав суммы обязательств и сроки их погашения. В этом случае дело о банкротстве прекращается.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628648" y="5354320"/>
            <a:ext cx="7301897" cy="183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Процедура банкротства предназначена для оказания помощи людям, попавшим в тяжелую ситуацию и неспособным погасить свои долги самостоятельно. Чтобы этой процедурой не могли воспользоваться преднамеренно и фиктивно, законом может быть применено наказание: от денежного штрафа до лишения свободы сроком до 6 лет.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1" b="226"/>
          <a:stretch>
            <a:fillRect/>
          </a:stretch>
        </p:blipFill>
        <p:spPr>
          <a:xfrm>
            <a:off x="0" y="-1"/>
            <a:ext cx="4338321" cy="3669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b="10886"/>
          <a:stretch>
            <a:fillRect/>
          </a:stretch>
        </p:blipFill>
        <p:spPr>
          <a:xfrm rot="10800000">
            <a:off x="3712255" y="-4"/>
            <a:ext cx="5431745" cy="3851527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ctrTitle"/>
          </p:nvPr>
        </p:nvSpPr>
        <p:spPr>
          <a:xfrm>
            <a:off x="609600" y="4199825"/>
            <a:ext cx="7782560" cy="849695"/>
          </a:xfrm>
          <a:prstGeom prst="rect">
            <a:avLst/>
          </a:prstGeom>
        </p:spPr>
        <p:txBody>
          <a:bodyPr anchor="t"/>
          <a:lstStyle>
            <a:lvl1pPr defTabSz="795527">
              <a:defRPr sz="38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Как общаться с коллекторами</a:t>
            </a:r>
          </a:p>
        </p:txBody>
      </p:sp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190" y="595009"/>
            <a:ext cx="5065379" cy="334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roup 413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10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4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3516631" y="3799840"/>
            <a:ext cx="4413916" cy="213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Чтобы избежать передачи договора коллекторам обратитесь за помощью в банк в момент возникновения финансовых трудностей. На этом этапе у заемщика есть шанс договориться о реструктуризации долга, если он докажет, что не мог выплачивать долг по уважительной причине – увольнение, травма, несчастный случай.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Объясните ситуацию и постарайтесь договориться о реструктуризации и рефинансировании кредита.</a:t>
            </a:r>
          </a:p>
        </p:txBody>
      </p:sp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628648" y="1565745"/>
            <a:ext cx="4390394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ОБЩЕНИЕ С БАНКОМ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418" name="image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0" y="4155440"/>
            <a:ext cx="2662766" cy="177182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419" name="Shape 419"/>
          <p:cNvSpPr/>
          <p:nvPr/>
        </p:nvSpPr>
        <p:spPr>
          <a:xfrm>
            <a:off x="628649" y="2430014"/>
            <a:ext cx="7301897" cy="10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Длительная просрочка по кредиту может привести к тому, что банк передаст долг коллекторскому агентству. Таким образом, с заемщиком будет общаться уже не сотрудник банка, а представитель коллекторского агентства. При этом за просрочку платежей по кредиту все еще начисляются штрафы и пени.</a:t>
            </a:r>
          </a:p>
        </p:txBody>
      </p:sp>
      <p:grpSp>
        <p:nvGrpSpPr>
          <p:cNvPr id="12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roup 424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2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5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4133850" y="2409024"/>
            <a:ext cx="4390389" cy="320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 общении с должником коллекторы по закону обязаны: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Представляться: назвать фамилию и имя, название и контакты организации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Подтвердить свои полномочия, предоставив документы о передаче долга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Ни в коем случае не применять по отношению к заемщику насильственных действий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Звонить вам не более двух раз в неделю и в строго отведенное время (беспокоить должников запрещено с 22.00 до 8.00 в будни и с 20.00 до 9.00 в выходные)</a:t>
            </a:r>
          </a:p>
        </p:txBody>
      </p:sp>
      <p:sp>
        <p:nvSpPr>
          <p:cNvPr id="427" name="Shape 427"/>
          <p:cNvSpPr>
            <a:spLocks noGrp="1"/>
          </p:cNvSpPr>
          <p:nvPr>
            <p:ph type="title"/>
          </p:nvPr>
        </p:nvSpPr>
        <p:spPr>
          <a:xfrm>
            <a:off x="628651" y="1565745"/>
            <a:ext cx="7103110" cy="6676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КОЛЛЕКТОРЫ ОБЯЗАНЫ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429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8245" y="2611120"/>
            <a:ext cx="2540001" cy="2844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4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3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5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3291840" y="2409025"/>
            <a:ext cx="5232401" cy="133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При разговоре с коллектором по вашему кредиту сохраняйте спокойствие. Не пытайтесь его обмануть, опишите ему свою ситуацию и назовите реалистичный срок оплаты. Выполняйте обещания данные коллекторам по телефону, иначе если вы пообещали заплатить и не заплатили, коллектор больше вам не поверит.</a:t>
            </a:r>
          </a:p>
        </p:txBody>
      </p:sp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628651" y="1565745"/>
            <a:ext cx="7103110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СОХРАНЯЙТЕ СПОКОЙСТВИЕ</a:t>
            </a:r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3282950" y="4053840"/>
            <a:ext cx="5232403" cy="751842"/>
            <a:chOff x="0" y="0"/>
            <a:chExt cx="5232401" cy="751841"/>
          </a:xfrm>
        </p:grpSpPr>
        <p:sp>
          <p:nvSpPr>
            <p:cNvPr id="439" name="Shape 439"/>
            <p:cNvSpPr/>
            <p:nvPr/>
          </p:nvSpPr>
          <p:spPr>
            <a:xfrm>
              <a:off x="-1" y="-1"/>
              <a:ext cx="5232402" cy="751843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lnSpc>
                  <a:spcPct val="15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-1" y="-1"/>
              <a:ext cx="5232402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Коллекторы – не судебные приставы, они не в праве зайти в ваш дом и вынести из него ценные вещи в счет погашения кредита.</a:t>
              </a:r>
            </a:p>
          </p:txBody>
        </p:sp>
      </p:grpSp>
      <p:sp>
        <p:nvSpPr>
          <p:cNvPr id="442" name="Shape 442"/>
          <p:cNvSpPr/>
          <p:nvPr/>
        </p:nvSpPr>
        <p:spPr>
          <a:xfrm>
            <a:off x="3291840" y="4958079"/>
            <a:ext cx="5232401" cy="10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 Если вам позвонили коллекторы по чужому кредиту, то сообщите это коллектору, представьтесь, а при необходимости выясните подробности кредита, возьмите в банке справку об отсутствии задолженности направьте ее в коллекторское агентство</a:t>
            </a:r>
          </a:p>
        </p:txBody>
      </p:sp>
      <p:pic>
        <p:nvPicPr>
          <p:cNvPr id="443" name="image1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1" y="2799081"/>
            <a:ext cx="2429180" cy="25095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628649" y="2409024"/>
            <a:ext cx="7895591" cy="320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Вопросы финансов затрагивают все сферы жизни современного человека, а  финансовая грамотность стала необходимым жизненным навыком, как умение читать и писать. Финансово грамотный человек подсчитывает свои расходы и доходы, ведёт семейный или личный бюджет, не влезает в излишние долги, имеет финансовую «подушку безопасности». Финансовая грамотность дает возможность управлять своим финансовым благополучием, строить долгосрочные планы и добиваться успеха.</a:t>
            </a:r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Проект  «Содействие повышению уровня финансовой грамотности населения и развитию финансового образования в Российской Федерации» реализуется Министерством финансов Российской Федерации совместно с Всемирным банком.</a:t>
            </a:r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</a:t>
            </a:r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Цель -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финансам. </a:t>
            </a:r>
          </a:p>
        </p:txBody>
      </p:sp>
      <p:sp>
        <p:nvSpPr>
          <p:cNvPr id="136" name="Shape 136"/>
          <p:cNvSpPr/>
          <p:nvPr/>
        </p:nvSpPr>
        <p:spPr>
          <a:xfrm>
            <a:off x="3386463" y="3896359"/>
            <a:ext cx="2341882" cy="2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333548" y="1565745"/>
            <a:ext cx="6039191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ФИНАНСОВАЯ ГРАМОТНОСТЬ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1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roup 448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4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7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9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/>
        </p:nvSpPr>
        <p:spPr>
          <a:xfrm>
            <a:off x="1493518" y="3789679"/>
            <a:ext cx="5879220" cy="213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Действия заемщика при возникновении угроз: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Представляться: назвать фамилию и имя, название и контакты организации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Сохраняйте хладнокровие, не поддавайтесь на провокации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Попросите у коллектора предоставить копию договора между ними и банком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Уточните название организации, номер банковской лицензии на право ведения коллекторской деятельности и фамилию сотрудника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Записывайте все разговоры с коллекторами, предупредив их об этом.</a:t>
            </a:r>
          </a:p>
        </p:txBody>
      </p:sp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xfrm>
            <a:off x="628651" y="1565745"/>
            <a:ext cx="7103110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ДЕЙСТВИЯ ПРИ УГРОЗАХ</a:t>
            </a:r>
          </a:p>
        </p:txBody>
      </p:sp>
      <p:sp>
        <p:nvSpPr>
          <p:cNvPr id="452" name="Shape 452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628650" y="2276942"/>
            <a:ext cx="7315201" cy="10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В случае просрочки платежей или несостоятельности должника некоторые коллекторы могут использовать некорректные приемы воздействия: угрозы, оскорбления, ночные звонки, внезапные визиты на дом. Представители фирмы-коллектора могут сознательно лгать, утверждая, что у них есть право войти в квартиру и забрать вещи в счет долга.</a:t>
            </a:r>
          </a:p>
        </p:txBody>
      </p:sp>
      <p:pic>
        <p:nvPicPr>
          <p:cNvPr id="454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330" y="5059679"/>
            <a:ext cx="619762" cy="619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9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5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0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hape 461"/>
          <p:cNvSpPr/>
          <p:nvPr/>
        </p:nvSpPr>
        <p:spPr>
          <a:xfrm>
            <a:off x="1645919" y="2419853"/>
            <a:ext cx="6426868" cy="213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Действия заемщика при возникновении угроз:</a:t>
            </a: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Требуйте от коллекторов действий в рамках правового поля: не беспокоить в ночное время, не применять насильственных действий.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 пускайте в дом никого, кроме судебных приставов.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Обратитесь к юристам или адвокатам, специализирующимся на микрокредитовании: предварительная беседа не требует оплаты и поможет сориентироваться в правах. Впоследствии можно решить, нужна ли услуга профессионального юриста. </a:t>
            </a:r>
          </a:p>
        </p:txBody>
      </p:sp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xfrm>
            <a:off x="628651" y="1565745"/>
            <a:ext cx="7103110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ДЕЙСТВИЯ ПРИ УГРОЗАХ</a:t>
            </a:r>
          </a:p>
        </p:txBody>
      </p:sp>
      <p:sp>
        <p:nvSpPr>
          <p:cNvPr id="463" name="Shape 463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1991360" y="5110479"/>
            <a:ext cx="6081425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Сообщить о нарушениях со стороны коллекторов можно в Банк России, СРО, а  при угрозах или насилии — обращаться в полицию.</a:t>
            </a:r>
          </a:p>
        </p:txBody>
      </p:sp>
      <p:grpSp>
        <p:nvGrpSpPr>
          <p:cNvPr id="467" name="Group 467"/>
          <p:cNvGrpSpPr/>
          <p:nvPr/>
        </p:nvGrpSpPr>
        <p:grpSpPr>
          <a:xfrm>
            <a:off x="1991357" y="5841998"/>
            <a:ext cx="5939190" cy="731523"/>
            <a:chOff x="-1" y="0"/>
            <a:chExt cx="5939189" cy="731522"/>
          </a:xfrm>
        </p:grpSpPr>
        <p:sp>
          <p:nvSpPr>
            <p:cNvPr id="465" name="Shape 465"/>
            <p:cNvSpPr/>
            <p:nvPr/>
          </p:nvSpPr>
          <p:spPr>
            <a:xfrm>
              <a:off x="-2" y="-1"/>
              <a:ext cx="5939190" cy="731524"/>
            </a:xfrm>
            <a:prstGeom prst="rect">
              <a:avLst/>
            </a:prstGeom>
            <a:noFill/>
            <a:ln w="1587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-2" y="-1"/>
              <a:ext cx="5939190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 И главное – чем быстрее вы погасите свою задолженность по кредиту, тем быстрее вы избавитесь от навязчивого внимания взыскателей долгов.</a:t>
              </a:r>
            </a:p>
          </p:txBody>
        </p:sp>
      </p:grpSp>
      <p:pic>
        <p:nvPicPr>
          <p:cNvPr id="468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200" y="3556000"/>
            <a:ext cx="619760" cy="6197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1" b="226"/>
          <a:stretch>
            <a:fillRect/>
          </a:stretch>
        </p:blipFill>
        <p:spPr>
          <a:xfrm>
            <a:off x="0" y="-1"/>
            <a:ext cx="4338321" cy="3669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b="10886"/>
          <a:stretch>
            <a:fillRect/>
          </a:stretch>
        </p:blipFill>
        <p:spPr>
          <a:xfrm rot="10800000">
            <a:off x="3712255" y="-4"/>
            <a:ext cx="5431745" cy="385152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474" name="Shape 474"/>
          <p:cNvSpPr>
            <a:spLocks noGrp="1"/>
          </p:cNvSpPr>
          <p:nvPr>
            <p:ph type="subTitle" sz="quarter" idx="1"/>
          </p:nvPr>
        </p:nvSpPr>
        <p:spPr>
          <a:xfrm>
            <a:off x="609600" y="5700481"/>
            <a:ext cx="7782560" cy="6558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475" name="Shape 475"/>
          <p:cNvSpPr>
            <a:spLocks noGrp="1"/>
          </p:cNvSpPr>
          <p:nvPr>
            <p:ph type="ctrTitle"/>
          </p:nvPr>
        </p:nvSpPr>
        <p:spPr>
          <a:xfrm>
            <a:off x="609600" y="4199825"/>
            <a:ext cx="7782560" cy="849695"/>
          </a:xfrm>
          <a:prstGeom prst="rect">
            <a:avLst/>
          </a:prstGeom>
        </p:spPr>
        <p:txBody>
          <a:bodyPr anchor="t"/>
          <a:lstStyle>
            <a:lvl1pPr>
              <a:defRPr sz="44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ОЦЕНКА ПОЛЕЗНОСТИ</a:t>
            </a:r>
          </a:p>
        </p:txBody>
      </p:sp>
      <p:pic>
        <p:nvPicPr>
          <p:cNvPr id="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190" y="503799"/>
            <a:ext cx="5065379" cy="334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roup 480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7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8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9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1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hape 482"/>
          <p:cNvSpPr/>
          <p:nvPr/>
        </p:nvSpPr>
        <p:spPr>
          <a:xfrm>
            <a:off x="628649" y="2279928"/>
            <a:ext cx="7301897" cy="320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Совокупный доход семьи составляет 50 000 руб. в месяц, при этом ежемесячные траты равны 40 000 руб. Какой платеж по кредиту будет безопасным для бюджета семьи?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800 р в день 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8000 руб. в месяц 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60 000 в квартал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AutoNum type="circleNumDbPlain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2. Пользование кредитными средствами с кредитной карты</a:t>
            </a: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среднем дешевле обычного банковского кредита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среднем дороже, чем услуги микрофинансовых организаций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среднем дороже обычного банковского кредита</a:t>
            </a:r>
          </a:p>
        </p:txBody>
      </p:sp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3653571" y="1565745"/>
            <a:ext cx="1380249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grpSp>
        <p:nvGrpSpPr>
          <p:cNvPr id="10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roup 489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8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7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8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0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628649" y="1751608"/>
            <a:ext cx="7301897" cy="45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3. Если вы решили взять кредит, на что в первую очередь следует обратить внимание?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полную стоимость кредита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условия возврата кредита досрочно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величину процентной ставки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ежемесячный платеж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все вышеназванное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 буду смотреть условия кредита, доверяя банку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 буду смотреть, потому что это бесполезно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4. Полная стоимость погашения и обслуживания кредита может включать в себя: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Платежи по погашению основной суммы задолженности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Платежи по уплате процентов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Комиссии за выпуск и годовое обслуживание кредитной карты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Комиссии за осуществление операций в валюте, отличной от валюты счета (валюты предоставленного кредита)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Комиссии за приостановление операций по банковской карте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Проценты за пользование кредитом без использования льготного периода</a:t>
            </a:r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3653571" y="1159345"/>
            <a:ext cx="1380249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493" name="Shape 493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grpSp>
        <p:nvGrpSpPr>
          <p:cNvPr id="10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roup 498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49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6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7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9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628649" y="2279928"/>
            <a:ext cx="7301897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5. Если нет возможности выплачивать существующие кредиты, то для скорейшего выхода из долгов и улучшения финансовой ситуации, необходимо (возможны несколько вариантов ответов):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Взять новый кредит на любых условиях, чтобы погасить существующие. Это отсрочит погашение долга.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Найти возможность подработки, чтобы побыстрее разобраться с долгами.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Сократить расходы для того, чтобы сэкономленные средства направить на выплату существующих долгов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Заложить в ломбард имущество, чтобы погасить долги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Продать имущество, вещи, ценные бумаги, чтобы сократить сумму долга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Взвесить «за и «против» возможности инициирования дела о своем банкротстве</a:t>
            </a:r>
          </a:p>
        </p:txBody>
      </p:sp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3653571" y="1565745"/>
            <a:ext cx="1380249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02" name="Shape 502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grpSp>
        <p:nvGrpSpPr>
          <p:cNvPr id="10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507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50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8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/>
          <p:nvPr/>
        </p:nvSpPr>
        <p:spPr>
          <a:xfrm>
            <a:off x="628649" y="2279928"/>
            <a:ext cx="7301897" cy="373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6. Стоит ли обращаться в банк в случае, если нет возможности вносить платеж по кредиту:</a:t>
            </a: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Нет, все само собой разрешится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Да, нужно составить план по выходу из долгов, обратиться в банк за реструктуризацией или рефинансированием кредитов</a:t>
            </a:r>
          </a:p>
          <a:p>
            <a:pPr marL="285750" lvl="1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Нет, нужно обратиться за помощью к коллекторам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7. Банкротство физического лица означает, что: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 него снимают все долги по кредитам и другим обязательствам, он не должен их больше выплачивать, имущество должника сохраняется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Кредиты должны быть выплачены, в процессе реструктуризации долгов помогает финансовый управляющий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Ему необходимо выплатить все кредиты за исключением ипотеки</a:t>
            </a:r>
          </a:p>
        </p:txBody>
      </p:sp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3653571" y="1565745"/>
            <a:ext cx="1380249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11" name="Shape 511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grpSp>
        <p:nvGrpSpPr>
          <p:cNvPr id="10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6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5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4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5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17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Shape 518"/>
          <p:cNvSpPr/>
          <p:nvPr/>
        </p:nvSpPr>
        <p:spPr>
          <a:xfrm>
            <a:off x="628649" y="2279929"/>
            <a:ext cx="7301897" cy="32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8. В ходе процедуры банкротства имущество физического лица (банкрота)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Остается неприкосновенным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Может быть полностью распродано, вырученные деньги направлены на погашение долгов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Имущество может быть распродано, за исключением единственного жилья (если оно не является предметом ипотеки)</a:t>
            </a:r>
            <a:r>
              <a: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9. Коллектор – это: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Организация, которая помогает выбираться из долгов 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Представитель специального агентства, чья основная задача – возврат долгов по кредитам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То же самое, что и омбудсмен</a:t>
            </a:r>
          </a:p>
        </p:txBody>
      </p:sp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3653571" y="1565745"/>
            <a:ext cx="1380249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20" name="Shape 520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grpSp>
        <p:nvGrpSpPr>
          <p:cNvPr id="10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roup 525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52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4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26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628649" y="2279928"/>
            <a:ext cx="7301897" cy="26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10. Как себя необходимо вести при общении с коллекторами по поводу вашей задолженности по кредиту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 ними не нужно общаться, следует избегать контактов с ними, не открывать двери и не отвечать на звонки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Выяснить ФИО взыскателя, его место работы, основание для обращения и проверить эту информацию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Перевести общение в письменную форму, записывать на аудио телефонные разговоры и визитов коллекторов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Следует предоставлять им ложную информацию, чтобы они не нашли ваших данных по задолженности, тогда они прекратят общение сами.</a:t>
            </a:r>
          </a:p>
        </p:txBody>
      </p:sp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xfrm>
            <a:off x="3653571" y="1565745"/>
            <a:ext cx="1380249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grpSp>
        <p:nvGrpSpPr>
          <p:cNvPr id="10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roup 534"/>
          <p:cNvGrpSpPr/>
          <p:nvPr/>
        </p:nvGrpSpPr>
        <p:grpSpPr>
          <a:xfrm>
            <a:off x="6099253" y="-1"/>
            <a:ext cx="3044751" cy="2430018"/>
            <a:chOff x="0" y="0"/>
            <a:chExt cx="3044749" cy="2430016"/>
          </a:xfrm>
        </p:grpSpPr>
        <p:pic>
          <p:nvPicPr>
            <p:cNvPr id="531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1"/>
              <a:ext cx="3044750" cy="1285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2" y="682672"/>
              <a:ext cx="1213457" cy="17473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47" b="1252"/>
            <a:stretch>
              <a:fillRect/>
            </a:stretch>
          </p:blipFill>
          <p:spPr>
            <a:xfrm>
              <a:off x="1273483" y="264610"/>
              <a:ext cx="1417188" cy="93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35" name="image3.png"/>
          <p:cNvPicPr>
            <a:picLocks noChangeAspect="1"/>
          </p:cNvPicPr>
          <p:nvPr/>
        </p:nvPicPr>
        <p:blipFill>
          <a:blip r:embed="rId4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/>
          <p:nvPr/>
        </p:nvSpPr>
        <p:spPr>
          <a:xfrm>
            <a:off x="628649" y="2279928"/>
            <a:ext cx="7301897" cy="160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11. В какое время коллекторы могут общаться с должниками</a:t>
            </a:r>
          </a:p>
          <a:p>
            <a:pPr marL="285750" indent="-285750"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любое время суток, это их право, поскольку им необходимо получить с должника деньги банка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Коллекторы могут звонить не более двух раз в неделю и в строго отведенное время. Беспокоить должников запрещено с 22.00 до 8.00 в будни и с 20.00 до 9.00 в выходные.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Wingdings"/>
              <a:buChar char="❑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Коллекторам запрещено общаться с должниками. Это долг банку, а не коллекторам.</a:t>
            </a:r>
          </a:p>
        </p:txBody>
      </p:sp>
      <p:sp>
        <p:nvSpPr>
          <p:cNvPr id="537" name="Shape 537"/>
          <p:cNvSpPr>
            <a:spLocks noGrp="1"/>
          </p:cNvSpPr>
          <p:nvPr>
            <p:ph type="title"/>
          </p:nvPr>
        </p:nvSpPr>
        <p:spPr>
          <a:xfrm>
            <a:off x="3653571" y="1565745"/>
            <a:ext cx="1380249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ТЕСТ</a:t>
            </a:r>
          </a:p>
        </p:txBody>
      </p:sp>
      <p:sp>
        <p:nvSpPr>
          <p:cNvPr id="538" name="Shape 538"/>
          <p:cNvSpPr/>
          <p:nvPr/>
        </p:nvSpPr>
        <p:spPr>
          <a:xfrm>
            <a:off x="3188583" y="6523180"/>
            <a:ext cx="2341881" cy="2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sldNum" sz="quarter" idx="4294967295"/>
          </p:nvPr>
        </p:nvSpPr>
        <p:spPr>
          <a:xfrm>
            <a:off x="8251367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grpSp>
        <p:nvGrpSpPr>
          <p:cNvPr id="11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1" b="226"/>
          <a:stretch>
            <a:fillRect/>
          </a:stretch>
        </p:blipFill>
        <p:spPr>
          <a:xfrm>
            <a:off x="0" y="-1"/>
            <a:ext cx="4338321" cy="3669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b="10886"/>
          <a:stretch>
            <a:fillRect/>
          </a:stretch>
        </p:blipFill>
        <p:spPr>
          <a:xfrm rot="10800000">
            <a:off x="3712255" y="-4"/>
            <a:ext cx="5431745" cy="385152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ctrTitle"/>
          </p:nvPr>
        </p:nvSpPr>
        <p:spPr>
          <a:xfrm>
            <a:off x="609600" y="4199825"/>
            <a:ext cx="7782560" cy="849695"/>
          </a:xfrm>
          <a:prstGeom prst="rect">
            <a:avLst/>
          </a:prstGeom>
        </p:spPr>
        <p:txBody>
          <a:bodyPr anchor="t"/>
          <a:lstStyle>
            <a:lvl1pPr defTabSz="393191">
              <a:defRPr sz="18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Как не переплатить лишнего при заимствовании: кредиты, карты, МФО, алгоритм проведения сравнения предложений</a:t>
            </a:r>
          </a:p>
        </p:txBody>
      </p:sp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7667" y="856573"/>
            <a:ext cx="5065379" cy="334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image1.png"/>
          <p:cNvPicPr>
            <a:picLocks noChangeAspect="1"/>
          </p:cNvPicPr>
          <p:nvPr/>
        </p:nvPicPr>
        <p:blipFill>
          <a:blip r:embed="rId2">
            <a:extLst/>
          </a:blip>
          <a:srcRect l="38842" t="11326"/>
          <a:stretch>
            <a:fillRect/>
          </a:stretch>
        </p:blipFill>
        <p:spPr>
          <a:xfrm>
            <a:off x="0" y="7809"/>
            <a:ext cx="5011838" cy="5186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image1.png"/>
          <p:cNvPicPr>
            <a:picLocks noChangeAspect="1"/>
          </p:cNvPicPr>
          <p:nvPr/>
        </p:nvPicPr>
        <p:blipFill>
          <a:blip r:embed="rId2">
            <a:extLst/>
          </a:blip>
          <a:srcRect r="45216"/>
          <a:stretch>
            <a:fillRect/>
          </a:stretch>
        </p:blipFill>
        <p:spPr>
          <a:xfrm>
            <a:off x="4654470" y="507669"/>
            <a:ext cx="4489531" cy="5848682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1143000" y="5858628"/>
            <a:ext cx="6858000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EBACE"/>
                </a:solidFill>
              </a:defRPr>
            </a:lvl1pPr>
          </a:lstStyle>
          <a:p>
            <a:r>
              <a:t>ДО СВИДАНИЯ!</a:t>
            </a:r>
          </a:p>
        </p:txBody>
      </p:sp>
      <p:sp>
        <p:nvSpPr>
          <p:cNvPr id="545" name="Shape 545"/>
          <p:cNvSpPr/>
          <p:nvPr/>
        </p:nvSpPr>
        <p:spPr>
          <a:xfrm>
            <a:off x="914400" y="5109628"/>
            <a:ext cx="7315200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СПАСИБО ЗА ВНИМАНИЕ!</a:t>
            </a:r>
          </a:p>
        </p:txBody>
      </p:sp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7667" y="856573"/>
            <a:ext cx="5065379" cy="3347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434079" y="2233403"/>
            <a:ext cx="5090163" cy="400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Кредит – это услуга, в рамках которой Кредитор (банк или МФО) одалживает клиенту деньги на конкретный срок и на определенных условиях. Клиент принимает их и обязуется своевременно вернуть, заплатив Кредитору вознаграждение в виде процентов и, возможно, комиссии за пользование деньгами.</a:t>
            </a:r>
            <a:endParaRPr b="1">
              <a:solidFill>
                <a:srgbClr val="FCB800"/>
              </a:solidFill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FCB8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b="1">
              <a:solidFill>
                <a:srgbClr val="FCB800"/>
              </a:solidFill>
            </a:endParaRPr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Принципы кредитования: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Срочность</a:t>
            </a:r>
            <a:r>
              <a:rPr b="0"/>
              <a:t>. У каждого кредита есть срок, на который он выдается и график платежей, по которому он гасится.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Платность</a:t>
            </a:r>
            <a:r>
              <a:rPr b="0"/>
              <a:t>. За пользование деньгами банка нужно платить проценты и комиссии по кредиту.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Возвратность</a:t>
            </a:r>
            <a:r>
              <a:rPr b="0"/>
              <a:t>. Деньги, взятые у банка,  необходимо вернуть полностью. У банка есть различные механизмы для возврата одолженных средств, включая взыскание на имущество, не связанное с кредитом.</a:t>
            </a:r>
          </a:p>
        </p:txBody>
      </p:sp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133851" y="1565745"/>
            <a:ext cx="4390392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КРЕДИТ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54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975" y="1934298"/>
            <a:ext cx="2820106" cy="4246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868033" y="-24059448"/>
            <a:ext cx="2531112" cy="38112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2" name="Table 162"/>
          <p:cNvGraphicFramePr/>
          <p:nvPr/>
        </p:nvGraphicFramePr>
        <p:xfrm>
          <a:off x="628650" y="3721736"/>
          <a:ext cx="7813040" cy="28892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48970"/>
                <a:gridCol w="3139440"/>
                <a:gridCol w="660400"/>
                <a:gridCol w="3364230"/>
              </a:tblGrid>
              <a:tr h="386080">
                <a:tc gridSpan="2"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0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ЦЕЛИ ИСПОЛЬЗОВАНИЯ КРЕДИТНЫХ СРЕДСТВ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000" b="1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НАЛИЧИЮ ЗАЛОГА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lnB w="12700">
                      <a:solidFill>
                        <a:srgbClr val="0EBACE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8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ЦЕЛЕВЫЕ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Банк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выдает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средства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на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покупку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конкретного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товара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или </a:t>
                      </a:r>
                      <a:r>
                        <a:t>услуги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. </a:t>
                      </a:r>
                      <a:r>
                        <a:t>Цель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кредита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согласуется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с </a:t>
                      </a:r>
                      <a:r>
                        <a:t>банком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и обязательна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для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выполнения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ЗАЛОГОВЫЕ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Кредиты, обеспеченные имуществом заемщика обычно на значительные суммы 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0EBACE"/>
                      </a:solidFill>
                    </a:lnT>
                    <a:solidFill>
                      <a:srgbClr val="0EBACE">
                        <a:alpha val="20000"/>
                      </a:srgbClr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Автокредит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</a:p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Кредит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на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обучение</a:t>
                      </a:r>
                    </a:p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/>
                      </a:pPr>
                      <a:r>
                        <a:t> К</a:t>
                      </a:r>
                      <a:r>
                        <a:rPr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редит</a:t>
                      </a:r>
                      <a:r>
                        <a:t> </a:t>
                      </a:r>
                      <a:r>
                        <a:rPr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</a:t>
                      </a:r>
                      <a:r>
                        <a:t> </a:t>
                      </a:r>
                      <a:r>
                        <a:rPr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ремонт</a:t>
                      </a:r>
                    </a:p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Кредит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в </a:t>
                      </a:r>
                      <a:r>
                        <a:t>магазине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, </a:t>
                      </a:r>
                      <a:r>
                        <a:t>иной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точке</a:t>
                      </a:r>
                      <a:r>
                        <a: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t>продаж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Автокредит</a:t>
                      </a:r>
                    </a:p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Ипотечный кредит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</a:tr>
              <a:tr h="33528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НЕЦЕЛЕВЫЕ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0EBAC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Банк выдает денежные средства не требуя определить цель</a:t>
                      </a:r>
                    </a:p>
                  </a:txBody>
                  <a:tcPr marL="45720" marR="45720" anchor="ctr" horzOverflow="overflow">
                    <a:solidFill>
                      <a:srgbClr val="0EBACE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БЕЗЗАЛОГОВЫЕ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0EBACE"/>
                      </a:solidFill>
                    </a:lnB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Кредит, не требующий обеспечения на относительно небольшие суммы</a:t>
                      </a:r>
                    </a:p>
                  </a:txBody>
                  <a:tcPr marL="45720" marR="45720" anchor="ctr" horzOverflow="overflow">
                    <a:solidFill>
                      <a:srgbClr val="0EBACE">
                        <a:alpha val="20000"/>
                      </a:srgbClr>
                    </a:solidFill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Кредит наличными</a:t>
                      </a:r>
                    </a:p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Кредит на неотложные нужды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Кредит на обучение</a:t>
                      </a:r>
                    </a:p>
                    <a:p>
                      <a:pPr marL="285750" indent="-285750" algn="just">
                        <a:buClr>
                          <a:srgbClr val="0EBACE"/>
                        </a:buClr>
                        <a:buSzPct val="100000"/>
                        <a:buFont typeface="Lucida Grande"/>
                        <a:buChar char="●"/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 Кредит в магазине, иной точке продаж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0EBAC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3" name="Shape 163"/>
          <p:cNvSpPr/>
          <p:nvPr/>
        </p:nvSpPr>
        <p:spPr>
          <a:xfrm>
            <a:off x="628649" y="1965160"/>
            <a:ext cx="7895591" cy="160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Поскольку кредит является одним из самых популярных финансовых инструментов, то и видов кредитов существует множество. Их можно разбить на несколько категорий:</a:t>
            </a:r>
          </a:p>
          <a:p>
            <a:pPr algn="ctr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 СРОКУ</a:t>
            </a: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Краткосрочные (до 1 года)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Среднесрочные (от 1 года до 5 лет)</a:t>
            </a: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Долгосрочные (более 5 лет)</a:t>
            </a: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28648" y="1423504"/>
            <a:ext cx="6039191" cy="6676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ТИПЫ КРЕДИТОВ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11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628650" y="3740815"/>
            <a:ext cx="7498079" cy="26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ОТЛИЧИЯ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Срок: ПК - от 1 года до 5 лет, КК обычно от 2 до 4 лет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Сумма кредита: лимит суммы по КК, как правило, ниже, чем сумма возможного ПК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Процентная ставка: по кредитной карте обычно выше, чем по ПК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Ежемесячный платеж: для ПК платеж рассчитывается при получении кредита и не меняется, для КК минимальный платеж зависит от суммы использованных средств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Возобновляемость: ПК не возобновляется после погашения, по КК же вы можете вновь воспользоваться деньгами банка после внесения минимального платежа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Использование: КК используется как платежное средство для покупок на небольшие суммы, ПК предназначен для совершения крупных разовых трат.</a:t>
            </a:r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28650" y="1657185"/>
            <a:ext cx="6005830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КРЕДИТ И КРЕДИТНАЯ КАРТА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177" name="Group 177"/>
          <p:cNvGrpSpPr/>
          <p:nvPr/>
        </p:nvGrpSpPr>
        <p:grpSpPr>
          <a:xfrm>
            <a:off x="628649" y="2398862"/>
            <a:ext cx="2976882" cy="1197780"/>
            <a:chOff x="0" y="-1"/>
            <a:chExt cx="2976880" cy="1197778"/>
          </a:xfrm>
        </p:grpSpPr>
        <p:sp>
          <p:nvSpPr>
            <p:cNvPr id="175" name="Shape 175"/>
            <p:cNvSpPr/>
            <p:nvPr/>
          </p:nvSpPr>
          <p:spPr>
            <a:xfrm>
              <a:off x="-1" y="-2"/>
              <a:ext cx="2976882" cy="1197780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-1" y="-2"/>
              <a:ext cx="2976882" cy="1069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Потребительский кредит (ПК) — это кредит, предоставляемый гражданам на любые личные цели, кроме предпринимательской деятельности. 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3749040" y="2398862"/>
            <a:ext cx="4377692" cy="1197780"/>
            <a:chOff x="0" y="-1"/>
            <a:chExt cx="4377690" cy="1197778"/>
          </a:xfrm>
        </p:grpSpPr>
        <p:sp>
          <p:nvSpPr>
            <p:cNvPr id="178" name="Shape 178"/>
            <p:cNvSpPr/>
            <p:nvPr/>
          </p:nvSpPr>
          <p:spPr>
            <a:xfrm>
              <a:off x="0" y="-2"/>
              <a:ext cx="4377692" cy="1197780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-2"/>
              <a:ext cx="4377692" cy="1069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Кредитная карта (КК) – это банковская пластиковая карта, позволяющая на основании заключенного с банком договора брать в долг у банка определенные суммы денег в пределах установленного кредитного лимита.</a:t>
              </a:r>
            </a:p>
          </p:txBody>
        </p:sp>
      </p:grpSp>
      <p:grpSp>
        <p:nvGrpSpPr>
          <p:cNvPr id="16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628649" y="3027681"/>
            <a:ext cx="3801113" cy="308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+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Возможность сразу получить квартиру в собственность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Защита имущества от риска повреждения (так как кредитование предполагает страхование)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Невысокая процентная ставка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Возможность суммировать доходы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Использование материнского капитала и вычетов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Длительный срок кредитования позволяет снизить финансовую нагрузку.</a:t>
            </a:r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628648" y="1565745"/>
            <a:ext cx="4390394" cy="66766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ИПОТЕЧНЫЙ КРЕДИТ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192" name="Group 192"/>
          <p:cNvGrpSpPr/>
          <p:nvPr/>
        </p:nvGrpSpPr>
        <p:grpSpPr>
          <a:xfrm>
            <a:off x="1873562" y="2358225"/>
            <a:ext cx="5112396" cy="669459"/>
            <a:chOff x="0" y="0"/>
            <a:chExt cx="5112394" cy="669457"/>
          </a:xfrm>
        </p:grpSpPr>
        <p:sp>
          <p:nvSpPr>
            <p:cNvPr id="190" name="Shape 190"/>
            <p:cNvSpPr/>
            <p:nvPr/>
          </p:nvSpPr>
          <p:spPr>
            <a:xfrm>
              <a:off x="0" y="0"/>
              <a:ext cx="5112396" cy="669458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0"/>
              <a:ext cx="5112396" cy="53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Ипотечный кредит – это залоговая форма кредита, обеспечением по которой выступает недвижимость.</a:t>
              </a:r>
            </a:p>
          </p:txBody>
        </p:sp>
      </p:grpSp>
      <p:sp>
        <p:nvSpPr>
          <p:cNvPr id="193" name="Shape 193"/>
          <p:cNvSpPr/>
          <p:nvPr/>
        </p:nvSpPr>
        <p:spPr>
          <a:xfrm>
            <a:off x="4622799" y="3027678"/>
            <a:ext cx="3892550" cy="308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-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Банк требует большой пакет документов, сама процедура тоже достаточно длительная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Высокие дополнительные расходы (комиссии, оценка, страхование)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Сложно перепродать, подарить или сдать в аренду недвижимость, так как она находится в залоге у банка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Невозможно оформить недвижимость на несовершеннолетнего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Существенная переплата за весь срок кредита</a:t>
            </a:r>
          </a:p>
        </p:txBody>
      </p:sp>
      <p:grpSp>
        <p:nvGrpSpPr>
          <p:cNvPr id="14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3.png"/>
          <p:cNvPicPr>
            <a:picLocks noChangeAspect="1"/>
          </p:cNvPicPr>
          <p:nvPr/>
        </p:nvPicPr>
        <p:blipFill>
          <a:blip r:embed="rId2">
            <a:extLst/>
          </a:blip>
          <a:srcRect t="1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3037838" y="2233402"/>
            <a:ext cx="5486405" cy="320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Микрофинансовая организация (МФО) — это некредитная финансовая организация, которая в качестве основной деятельности предоставляет займы на сумму не более 1 млн рублей (микрозаймы). МФО может также привлекать вложения от физических лиц (на сумму от 1,5 млн рублей).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Кредитный (потребительский) кооператив (КК) — это некредитная финансовая организация, чье имущество формируют за счет взносов члены-пайщики (физические и юридические лица). Он при необходимости предоставляет пайщикам либо займы, либо возможность вложить свои средства под высокие проценты, но без государственных гарантий.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Микрозайм — это способ занять деньги, не прибегая к услугам банков. </a:t>
            </a:r>
            <a:r>
              <a: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628650" y="1565745"/>
            <a:ext cx="7895591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МИКРОФИНАНСОВЫЕ ОРГАНИЗАЦИИ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4294967295"/>
          </p:nvPr>
        </p:nvSpPr>
        <p:spPr>
          <a:xfrm>
            <a:off x="8331289" y="6404293"/>
            <a:ext cx="184059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0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980" y="2673854"/>
            <a:ext cx="2416307" cy="24163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131"/>
          <p:cNvGrpSpPr/>
          <p:nvPr/>
        </p:nvGrpSpPr>
        <p:grpSpPr>
          <a:xfrm>
            <a:off x="6099252" y="-3"/>
            <a:ext cx="3044752" cy="2430021"/>
            <a:chOff x="0" y="-1"/>
            <a:chExt cx="3044751" cy="2430020"/>
          </a:xfrm>
        </p:grpSpPr>
        <p:pic>
          <p:nvPicPr>
            <p:cNvPr id="12" name="image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48598" r="13139"/>
            <a:stretch>
              <a:fillRect/>
            </a:stretch>
          </p:blipFill>
          <p:spPr>
            <a:xfrm>
              <a:off x="-1" y="-2"/>
              <a:ext cx="3044752" cy="1285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50436"/>
            <a:stretch>
              <a:fillRect/>
            </a:stretch>
          </p:blipFill>
          <p:spPr>
            <a:xfrm>
              <a:off x="1831293" y="682672"/>
              <a:ext cx="1213458" cy="174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5204" y="264610"/>
              <a:ext cx="1413747" cy="934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3734</Words>
  <Application>Microsoft Macintosh PowerPoint</Application>
  <PresentationFormat>Экран (4:3)</PresentationFormat>
  <Paragraphs>372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Lucida Grande</vt:lpstr>
      <vt:lpstr>Tahoma</vt:lpstr>
      <vt:lpstr>Wingdings</vt:lpstr>
      <vt:lpstr>Office Theme</vt:lpstr>
      <vt:lpstr>Управление кредитной нагрузкой</vt:lpstr>
      <vt:lpstr>ФИО спикера</vt:lpstr>
      <vt:lpstr>ФИНАНСОВАЯ ГРАМОТНОСТЬ</vt:lpstr>
      <vt:lpstr>Как не переплатить лишнего при заимствовании: кредиты, карты, МФО, алгоритм проведения сравнения предложений</vt:lpstr>
      <vt:lpstr>КРЕДИТ</vt:lpstr>
      <vt:lpstr>ТИПЫ КРЕДИТОВ</vt:lpstr>
      <vt:lpstr>КРЕДИТ И КРЕДИТНАЯ КАРТА</vt:lpstr>
      <vt:lpstr>ИПОТЕЧНЫЙ КРЕДИТ</vt:lpstr>
      <vt:lpstr>МИКРОФИНАНСОВЫЕ ОРГАНИЗАЦИИ</vt:lpstr>
      <vt:lpstr>МИКРОФИНАНСОВЫЕ ОРГАНИЗАЦИИ</vt:lpstr>
      <vt:lpstr>ПРИ ПОЛУЧЕНИИ КРЕДИТА ШАГ 1.</vt:lpstr>
      <vt:lpstr>ШАГ 2.</vt:lpstr>
      <vt:lpstr>ШАГ 3.</vt:lpstr>
      <vt:lpstr>ШАГ 4.</vt:lpstr>
      <vt:lpstr>ШАГ 5.</vt:lpstr>
      <vt:lpstr>ШАГ 6.</vt:lpstr>
      <vt:lpstr>ШАГ 7.</vt:lpstr>
      <vt:lpstr>Как выйти из долговой ловушки</vt:lpstr>
      <vt:lpstr>ПРАВИЛА КРЕДИТОВАНИЯ</vt:lpstr>
      <vt:lpstr>ЕСЛИ НЕ МОЖЕТЕ ПЛАТИТЬ</vt:lpstr>
      <vt:lpstr>ПОГАШЕНИЕ НЕСКОЛЬКИХ КРЕДИТОВ</vt:lpstr>
      <vt:lpstr>БАНКРОТСТВО</vt:lpstr>
      <vt:lpstr>1. РЕСТРУКТУРИЗАЦИЯ ДОЛГОВ</vt:lpstr>
      <vt:lpstr>2. ПЛАН РЕАЛИЗАЦИИ ИМУЩЕСТВА</vt:lpstr>
      <vt:lpstr>3. МИРОВОЕ СОГЛАШЕНИЕ</vt:lpstr>
      <vt:lpstr>Как общаться с коллекторами</vt:lpstr>
      <vt:lpstr>ОБЩЕНИЕ С БАНКОМ</vt:lpstr>
      <vt:lpstr>КОЛЛЕКТОРЫ ОБЯЗАНЫ</vt:lpstr>
      <vt:lpstr>СОХРАНЯЙТЕ СПОКОЙСТВИЕ</vt:lpstr>
      <vt:lpstr>ДЕЙСТВИЯ ПРИ УГРОЗАХ</vt:lpstr>
      <vt:lpstr>ДЕЙСТВИЯ ПРИ УГРОЗАХ</vt:lpstr>
      <vt:lpstr>ОЦЕНКА ПОЛЕЗНОСТИ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кредитной нагрузкой</dc:title>
  <cp:lastModifiedBy>anastasya.bobrova@gmail.com</cp:lastModifiedBy>
  <cp:revision>1</cp:revision>
  <dcterms:modified xsi:type="dcterms:W3CDTF">2017-10-09T07:10:45Z</dcterms:modified>
</cp:coreProperties>
</file>