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2" r:id="rId3"/>
    <p:sldId id="309" r:id="rId4"/>
    <p:sldId id="310" r:id="rId5"/>
    <p:sldId id="294" r:id="rId6"/>
    <p:sldId id="307" r:id="rId7"/>
    <p:sldId id="308" r:id="rId8"/>
    <p:sldId id="289" r:id="rId9"/>
    <p:sldId id="311" r:id="rId10"/>
    <p:sldId id="298" r:id="rId11"/>
    <p:sldId id="295" r:id="rId12"/>
    <p:sldId id="300" r:id="rId13"/>
    <p:sldId id="296" r:id="rId14"/>
    <p:sldId id="302" r:id="rId15"/>
    <p:sldId id="285" r:id="rId16"/>
  </p:sldIdLst>
  <p:sldSz cx="10688638" cy="7562850"/>
  <p:notesSz cx="6858000" cy="9144000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B8CB"/>
    <a:srgbClr val="00909B"/>
    <a:srgbClr val="DC7168"/>
    <a:srgbClr val="4CAF90"/>
    <a:srgbClr val="68A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8" autoAdjust="0"/>
    <p:restoredTop sz="94684" autoAdjust="0"/>
  </p:normalViewPr>
  <p:slideViewPr>
    <p:cSldViewPr snapToGrid="0" snapToObjects="1">
      <p:cViewPr>
        <p:scale>
          <a:sx n="75" d="100"/>
          <a:sy n="75" d="100"/>
        </p:scale>
        <p:origin x="-1720" y="328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FF979-0CF3-4242-B9EA-B62788A904A2}" type="datetimeFigureOut">
              <a:rPr lang="ru-RU" smtClean="0"/>
              <a:t>19.02.17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78BE8-457B-BD4D-8056-37BC349A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A3A10-BA53-A448-A149-C063BFB04D5F}" type="datetimeFigureOut">
              <a:rPr lang="ru-RU" smtClean="0"/>
              <a:t>19.02.17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0BBD-B3AD-DA42-B928-D5DC48546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87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192" cy="7540752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45889" y="2831049"/>
            <a:ext cx="3933545" cy="2484366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04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2472" y="1991360"/>
            <a:ext cx="6442572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60"/>
            <a:ext cx="302167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3712472" y="2615722"/>
            <a:ext cx="6441733" cy="408987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34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9619774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9622823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67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5650778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5650778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5652569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6452839" y="1122363"/>
            <a:ext cx="3716685" cy="5619750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192" cy="754075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91293" y="3150673"/>
            <a:ext cx="6060141" cy="1800468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rgbClr val="00909B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81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192" cy="7540752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 userDrawn="1"/>
        </p:nvSpPr>
        <p:spPr>
          <a:xfrm>
            <a:off x="516819" y="7009643"/>
            <a:ext cx="3634475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defPPr>
              <a:defRPr lang="ru-RU"/>
            </a:defPPr>
            <a:lvl1pPr marL="0" algn="l" defTabSz="497754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u="sng" kern="1200" dirty="0" err="1" smtClean="0">
                <a:solidFill>
                  <a:srgbClr val="00909B"/>
                </a:solidFill>
                <a:latin typeface="Tahoma"/>
                <a:ea typeface="+mn-ea"/>
                <a:cs typeface="+mn-cs"/>
              </a:rPr>
              <a:t>вашифинансы.рф</a:t>
            </a:r>
            <a:endParaRPr lang="ru-RU" u="sng" dirty="0">
              <a:solidFill>
                <a:srgbClr val="00909B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1" r:id="rId5"/>
    <p:sldLayoutId id="214748365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70" y="2675467"/>
            <a:ext cx="4209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31859C"/>
                </a:solidFill>
              </a:rPr>
              <a:t>Вкладывай средства </a:t>
            </a:r>
          </a:p>
          <a:p>
            <a:r>
              <a:rPr lang="ru-RU" sz="3600" dirty="0" smtClean="0">
                <a:solidFill>
                  <a:srgbClr val="31859C"/>
                </a:solidFill>
              </a:rPr>
              <a:t>в свое будущее</a:t>
            </a:r>
            <a:endParaRPr lang="ru-RU" sz="3600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2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899" y="988665"/>
            <a:ext cx="7386701" cy="875695"/>
          </a:xfrm>
        </p:spPr>
        <p:txBody>
          <a:bodyPr/>
          <a:lstStyle/>
          <a:p>
            <a:pPr algn="ctr"/>
            <a:r>
              <a:rPr lang="ru-RU" dirty="0" smtClean="0"/>
              <a:t>Укрепление семейных связей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7" y="4979133"/>
            <a:ext cx="2589143" cy="202600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02" y="1610360"/>
            <a:ext cx="2293434" cy="15240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731" y="5056271"/>
            <a:ext cx="2675336" cy="194886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225" y="1491827"/>
            <a:ext cx="3725073" cy="1490029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46" y="3388360"/>
            <a:ext cx="1964105" cy="144545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997" y="5056271"/>
            <a:ext cx="2019763" cy="201976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170" y="1610361"/>
            <a:ext cx="2240462" cy="152400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201" y="3424049"/>
            <a:ext cx="2395361" cy="1555083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1996" y="3134361"/>
            <a:ext cx="2019763" cy="1984028"/>
          </a:xfrm>
          <a:prstGeom prst="rect">
            <a:avLst/>
          </a:prstGeom>
        </p:spPr>
      </p:pic>
      <p:sp>
        <p:nvSpPr>
          <p:cNvPr id="20" name="Двойная стрелка влево/вправо 19"/>
          <p:cNvSpPr/>
          <p:nvPr/>
        </p:nvSpPr>
        <p:spPr>
          <a:xfrm rot="10800000">
            <a:off x="3283470" y="3899961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лево/вправо 20"/>
          <p:cNvSpPr/>
          <p:nvPr/>
        </p:nvSpPr>
        <p:spPr>
          <a:xfrm rot="10643260">
            <a:off x="3283470" y="5948895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ая стрелка влево/вправо 22"/>
          <p:cNvSpPr/>
          <p:nvPr/>
        </p:nvSpPr>
        <p:spPr>
          <a:xfrm rot="10800000">
            <a:off x="3365597" y="2189694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 rot="10800000">
            <a:off x="6814873" y="2290155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10800000">
            <a:off x="6814873" y="4052361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10643260">
            <a:off x="6828614" y="6048207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16200000">
            <a:off x="2247385" y="4936794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Двойная стрелка влево/вправо 27"/>
          <p:cNvSpPr/>
          <p:nvPr/>
        </p:nvSpPr>
        <p:spPr>
          <a:xfrm rot="16200000">
            <a:off x="2247385" y="3121437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войная стрелка влево/вправо 28"/>
          <p:cNvSpPr/>
          <p:nvPr/>
        </p:nvSpPr>
        <p:spPr>
          <a:xfrm rot="16200000">
            <a:off x="7746208" y="3121436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войная стрелка влево/вправо 29"/>
          <p:cNvSpPr/>
          <p:nvPr/>
        </p:nvSpPr>
        <p:spPr>
          <a:xfrm rot="16200000">
            <a:off x="7784084" y="5027045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лево/вправо 30"/>
          <p:cNvSpPr/>
          <p:nvPr/>
        </p:nvSpPr>
        <p:spPr>
          <a:xfrm rot="16200000">
            <a:off x="5138611" y="2929974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войная стрелка влево/вправо 31"/>
          <p:cNvSpPr/>
          <p:nvPr/>
        </p:nvSpPr>
        <p:spPr>
          <a:xfrm rot="16200000">
            <a:off x="5185256" y="4936794"/>
            <a:ext cx="459014" cy="36319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3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Физическая форма, режим,  правильное питание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74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832" y="1064976"/>
            <a:ext cx="9485868" cy="560735"/>
          </a:xfrm>
        </p:spPr>
        <p:txBody>
          <a:bodyPr/>
          <a:lstStyle/>
          <a:p>
            <a:pPr algn="ctr"/>
            <a:r>
              <a:rPr lang="ru-RU" sz="2400" dirty="0" smtClean="0"/>
              <a:t>Физическая форма, режим, правильное питание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504" y="1777811"/>
            <a:ext cx="2294183" cy="178181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855" y="3687045"/>
            <a:ext cx="1604845" cy="217189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34" y="3704239"/>
            <a:ext cx="2849542" cy="2099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5" name="TextBox 14"/>
          <p:cNvSpPr txBox="1"/>
          <p:nvPr/>
        </p:nvSpPr>
        <p:spPr>
          <a:xfrm>
            <a:off x="3661763" y="2353733"/>
            <a:ext cx="356765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ЗАЧЕМ инвестировать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 в собственное здоровье?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832" y="5989474"/>
            <a:ext cx="9782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</a:t>
            </a:r>
            <a:r>
              <a:rPr lang="en-US" b="1" dirty="0" err="1" smtClean="0"/>
              <a:t>Mens</a:t>
            </a:r>
            <a:r>
              <a:rPr lang="en-US" b="1" dirty="0" smtClean="0"/>
              <a:t> </a:t>
            </a:r>
            <a:r>
              <a:rPr lang="en-US" b="1" dirty="0" err="1"/>
              <a:t>sana</a:t>
            </a:r>
            <a:r>
              <a:rPr lang="en-US" b="1" dirty="0"/>
              <a:t> in </a:t>
            </a:r>
            <a:r>
              <a:rPr lang="en-US" b="1" dirty="0" err="1"/>
              <a:t>corpore</a:t>
            </a:r>
            <a:r>
              <a:rPr lang="en-US" b="1" dirty="0"/>
              <a:t> </a:t>
            </a:r>
            <a:r>
              <a:rPr lang="en-US" b="1" dirty="0" err="1" smtClean="0"/>
              <a:t>sano</a:t>
            </a:r>
            <a:r>
              <a:rPr lang="ru-RU" b="1" dirty="0" smtClean="0"/>
              <a:t>» – «В здоровом теле – здоровый дух», - изречение </a:t>
            </a:r>
          </a:p>
          <a:p>
            <a:pPr algn="ctr"/>
            <a:r>
              <a:rPr lang="ru-RU" b="1" dirty="0"/>
              <a:t>д</a:t>
            </a:r>
            <a:r>
              <a:rPr lang="ru-RU" b="1" dirty="0" smtClean="0"/>
              <a:t>ревнеримского поэта </a:t>
            </a:r>
            <a:r>
              <a:rPr lang="ru-RU" b="1" dirty="0" err="1" smtClean="0"/>
              <a:t>Дэцима</a:t>
            </a:r>
            <a:r>
              <a:rPr lang="ru-RU" b="1" dirty="0" smtClean="0"/>
              <a:t> </a:t>
            </a:r>
            <a:r>
              <a:rPr lang="ru-RU" b="1" dirty="0" err="1" smtClean="0"/>
              <a:t>Юния</a:t>
            </a:r>
            <a:r>
              <a:rPr lang="ru-RU" b="1" dirty="0" smtClean="0"/>
              <a:t>  Ювенала, ставшее афоризмом.</a:t>
            </a:r>
          </a:p>
          <a:p>
            <a:pPr algn="ctr"/>
            <a:r>
              <a:rPr lang="ru-RU" b="1" dirty="0" smtClean="0"/>
              <a:t>Почему ? </a:t>
            </a:r>
            <a:endParaRPr lang="ru-RU" b="1" dirty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32" y="2073969"/>
            <a:ext cx="2242502" cy="1485657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32" y="3704239"/>
            <a:ext cx="2242502" cy="2099663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334" y="4635502"/>
            <a:ext cx="1168400" cy="116840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7645" y="4686454"/>
            <a:ext cx="1117448" cy="1117448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054" y="2456825"/>
            <a:ext cx="764773" cy="764773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225" y="2456825"/>
            <a:ext cx="867867" cy="8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0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Новые впечатления, поездки, туризм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9211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679" y="1117600"/>
            <a:ext cx="9440155" cy="677825"/>
          </a:xfrm>
        </p:spPr>
        <p:txBody>
          <a:bodyPr/>
          <a:lstStyle/>
          <a:p>
            <a:pPr algn="ctr"/>
            <a:r>
              <a:rPr lang="ru-RU" dirty="0" smtClean="0"/>
              <a:t>Новые впечатления, поездки, туризм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9" y="1795425"/>
            <a:ext cx="2975839" cy="183294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78" y="3983567"/>
            <a:ext cx="2975839" cy="199319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683" y="3994851"/>
            <a:ext cx="2968123" cy="199319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636" y="3994851"/>
            <a:ext cx="2969559" cy="198190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636" y="1795425"/>
            <a:ext cx="2969559" cy="1832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49683" y="1795425"/>
            <a:ext cx="27725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Развиваемся,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</a:rPr>
              <a:t>п</a:t>
            </a:r>
            <a:r>
              <a:rPr lang="ru-RU" sz="2400" dirty="0" smtClean="0">
                <a:solidFill>
                  <a:srgbClr val="000000"/>
                </a:solidFill>
              </a:rPr>
              <a:t>ознаем мир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во всем его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многообразии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678" y="6067418"/>
            <a:ext cx="9700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Туризм – это не только «</a:t>
            </a:r>
            <a:r>
              <a:rPr lang="ru-RU" b="1" dirty="0" err="1"/>
              <a:t>All</a:t>
            </a:r>
            <a:r>
              <a:rPr lang="ru-RU" b="1" dirty="0"/>
              <a:t> </a:t>
            </a:r>
            <a:r>
              <a:rPr lang="ru-RU" b="1" dirty="0" err="1" smtClean="0"/>
              <a:t>inclusive</a:t>
            </a:r>
            <a:r>
              <a:rPr lang="ru-RU" b="1" dirty="0" smtClean="0"/>
              <a:t>»</a:t>
            </a:r>
            <a:r>
              <a:rPr lang="ru-RU" dirty="0" smtClean="0"/>
              <a:t>, </a:t>
            </a:r>
            <a:r>
              <a:rPr lang="ru-RU" dirty="0"/>
              <a:t>или </a:t>
            </a:r>
            <a:r>
              <a:rPr lang="ru-RU" dirty="0" smtClean="0"/>
              <a:t>«Всё включено». Туризм, поездки, </a:t>
            </a:r>
          </a:p>
          <a:p>
            <a:pPr algn="ctr"/>
            <a:r>
              <a:rPr lang="ru-RU" dirty="0" smtClean="0"/>
              <a:t>Путешествия – это прежде всего потенциал для расширения кругозора, </a:t>
            </a:r>
          </a:p>
          <a:p>
            <a:pPr algn="ctr"/>
            <a:r>
              <a:rPr lang="ru-RU" dirty="0"/>
              <a:t>с</a:t>
            </a:r>
            <a:r>
              <a:rPr lang="ru-RU" dirty="0" smtClean="0"/>
              <a:t>аморазвития, знакомства с неизвестной природой, с мировыми сокровищницами культуры и цивилизации.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93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92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920" y="2506133"/>
            <a:ext cx="502921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Что значит: </a:t>
            </a:r>
          </a:p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«Инвестировать </a:t>
            </a:r>
          </a:p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в себя и свое будущее»?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8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93076" y="2717800"/>
            <a:ext cx="301990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Инвестировать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себя</a:t>
            </a:r>
            <a:endParaRPr lang="ru-RU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52814" y="4375583"/>
            <a:ext cx="507919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Физическая </a:t>
            </a:r>
            <a:r>
              <a:rPr lang="ru-RU" b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форма, </a:t>
            </a:r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режим, правильное питание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2787279"/>
            <a:ext cx="2286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Образование, новые навыки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4784" y="2787279"/>
            <a:ext cx="25772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Укрепление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семейных связей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000" y="4375583"/>
            <a:ext cx="460950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впечатления, поездки, туризм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2929321" y="2856484"/>
            <a:ext cx="96375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6912978" y="2877195"/>
            <a:ext cx="1041806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5400000">
            <a:off x="431122" y="3693060"/>
            <a:ext cx="880419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5400000">
            <a:off x="3783554" y="3781429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5400000">
            <a:off x="6412611" y="3781430"/>
            <a:ext cx="703675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войная стрелка влево/вправо 18"/>
          <p:cNvSpPr/>
          <p:nvPr/>
        </p:nvSpPr>
        <p:spPr>
          <a:xfrm rot="5400000">
            <a:off x="9774229" y="3693057"/>
            <a:ext cx="880419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16751" y="1185334"/>
            <a:ext cx="8819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Инвестиции (англ. </a:t>
            </a:r>
            <a:r>
              <a:rPr lang="en-US" sz="2400" b="1" i="1" dirty="0" smtClean="0"/>
              <a:t>Investments</a:t>
            </a:r>
            <a:r>
              <a:rPr lang="ru-RU" sz="2400" b="1" dirty="0" smtClean="0"/>
              <a:t>) – размещение капитала </a:t>
            </a:r>
          </a:p>
          <a:p>
            <a:pPr algn="ctr"/>
            <a:r>
              <a:rPr lang="ru-RU" sz="2400" b="1" dirty="0" smtClean="0"/>
              <a:t>с целью получения прибыли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7225" y="5597179"/>
            <a:ext cx="78721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«Самый ценный актив, который у вас есть – это вы сами.</a:t>
            </a:r>
          </a:p>
          <a:p>
            <a:r>
              <a:rPr lang="ru-RU" sz="2400" dirty="0" smtClean="0"/>
              <a:t> Все, что улучшает ваши таланты</a:t>
            </a:r>
          </a:p>
          <a:p>
            <a:r>
              <a:rPr lang="ru-RU" sz="2400" dirty="0" smtClean="0"/>
              <a:t> и умения, стоит того, чтобы это делать», - Уоррен </a:t>
            </a:r>
            <a:r>
              <a:rPr lang="ru-RU" sz="2400" dirty="0" err="1" smtClean="0"/>
              <a:t>Баффет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24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77" y="5597179"/>
            <a:ext cx="1715745" cy="1407959"/>
          </a:xfrm>
        </p:spPr>
      </p:pic>
      <p:sp>
        <p:nvSpPr>
          <p:cNvPr id="20" name="Двойная стрелка влево/вправо 19"/>
          <p:cNvSpPr/>
          <p:nvPr/>
        </p:nvSpPr>
        <p:spPr>
          <a:xfrm>
            <a:off x="4878437" y="4598837"/>
            <a:ext cx="726219" cy="48463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7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0"/>
          </p:nvPr>
        </p:nvSpPr>
        <p:spPr>
          <a:xfrm>
            <a:off x="592345" y="968586"/>
            <a:ext cx="9622823" cy="510635"/>
          </a:xfrm>
        </p:spPr>
        <p:txBody>
          <a:bodyPr/>
          <a:lstStyle/>
          <a:p>
            <a:pPr algn="ctr"/>
            <a:r>
              <a:rPr lang="ru-RU" sz="2800" dirty="0" smtClean="0"/>
              <a:t>Когда начинать инвестировать «в себя» ?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5582" y="5113867"/>
            <a:ext cx="1354600" cy="914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16-17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0182" y="4487333"/>
            <a:ext cx="1337667" cy="154093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17-21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47849" y="3805815"/>
            <a:ext cx="1523925" cy="22224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21-35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48583" y="3097930"/>
            <a:ext cx="1319200" cy="29303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35-45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7784" y="2742498"/>
            <a:ext cx="1319200" cy="32857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45-55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86984" y="3097930"/>
            <a:ext cx="1319199" cy="2930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55-60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5583" y="4513702"/>
            <a:ext cx="13192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Школа</a:t>
            </a:r>
          </a:p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710182" y="3805816"/>
            <a:ext cx="13192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ВУЗ</a:t>
            </a:r>
          </a:p>
          <a:p>
            <a:pPr algn="ctr"/>
            <a:r>
              <a:rPr lang="ru-RU" dirty="0" smtClean="0"/>
              <a:t>СПО</a:t>
            </a:r>
          </a:p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029382" y="3097930"/>
            <a:ext cx="13192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</a:t>
            </a:r>
          </a:p>
          <a:p>
            <a:pPr algn="ctr"/>
            <a:r>
              <a:rPr lang="ru-RU" dirty="0" smtClean="0"/>
              <a:t>семья</a:t>
            </a:r>
          </a:p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348584" y="2790153"/>
            <a:ext cx="13192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карьера </a:t>
            </a:r>
          </a:p>
          <a:p>
            <a:pPr algn="ctr"/>
            <a:r>
              <a:rPr lang="ru-RU" dirty="0" smtClean="0"/>
              <a:t>дети</a:t>
            </a:r>
          </a:p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667784" y="2438400"/>
            <a:ext cx="13192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карьера </a:t>
            </a:r>
          </a:p>
          <a:p>
            <a:pPr algn="ctr"/>
            <a:r>
              <a:rPr lang="ru-RU" dirty="0" smtClean="0"/>
              <a:t>дети</a:t>
            </a:r>
          </a:p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986983" y="2082968"/>
            <a:ext cx="13192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</a:t>
            </a:r>
          </a:p>
          <a:p>
            <a:pPr algn="ctr"/>
            <a:r>
              <a:rPr lang="ru-RU" dirty="0" smtClean="0"/>
              <a:t>внуки</a:t>
            </a:r>
          </a:p>
          <a:p>
            <a:pPr algn="ctr"/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183" y="2029557"/>
            <a:ext cx="2259694" cy="1069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4002" y="3100120"/>
            <a:ext cx="2069196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В каком возрасте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 нужно начинать 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dirty="0" smtClean="0">
                <a:solidFill>
                  <a:srgbClr val="000000"/>
                </a:solidFill>
              </a:rPr>
              <a:t>нвестировать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в</a:t>
            </a:r>
            <a:r>
              <a:rPr lang="ru-RU" dirty="0" smtClean="0">
                <a:solidFill>
                  <a:srgbClr val="000000"/>
                </a:solidFill>
              </a:rPr>
              <a:t> свое будущее?</a:t>
            </a:r>
          </a:p>
          <a:p>
            <a:pPr algn="ctr"/>
            <a:endParaRPr lang="ru-RU" dirty="0">
              <a:solidFill>
                <a:srgbClr val="000000"/>
              </a:solidFill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Почему Вы так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д</a:t>
            </a:r>
            <a:r>
              <a:rPr lang="ru-RU" dirty="0" smtClean="0">
                <a:solidFill>
                  <a:srgbClr val="000000"/>
                </a:solidFill>
              </a:rPr>
              <a:t>умаете?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582" y="6136157"/>
            <a:ext cx="1031627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Можно ли «вкладывать» в себя, не имея собственного источника дохода ? Каким образом ?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 новые навыки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64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80736" cy="87569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Образование, новые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навыки: </a:t>
            </a:r>
            <a:r>
              <a:rPr lang="ru-RU" dirty="0" smtClean="0"/>
              <a:t>вкладывай в образование сегодня – пожнешь плоды завтра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1" r="22481"/>
          <a:stretch>
            <a:fillRect/>
          </a:stretch>
        </p:blipFill>
        <p:spPr>
          <a:xfrm>
            <a:off x="3856318" y="2293256"/>
            <a:ext cx="3116256" cy="4711882"/>
          </a:xfrm>
        </p:spPr>
      </p:pic>
      <p:sp>
        <p:nvSpPr>
          <p:cNvPr id="11" name="TextBox 10"/>
          <p:cNvSpPr txBox="1"/>
          <p:nvPr/>
        </p:nvSpPr>
        <p:spPr>
          <a:xfrm>
            <a:off x="297377" y="2293256"/>
            <a:ext cx="303012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Миллиардеры 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без высшего образования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172" y="3189756"/>
            <a:ext cx="357020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dirty="0" err="1" smtClean="0"/>
              <a:t>Ингвард</a:t>
            </a:r>
            <a:r>
              <a:rPr lang="ru-RU" dirty="0" smtClean="0"/>
              <a:t> </a:t>
            </a:r>
            <a:r>
              <a:rPr lang="ru-RU" dirty="0" err="1" smtClean="0"/>
              <a:t>Кампрад</a:t>
            </a:r>
            <a:r>
              <a:rPr lang="ru-RU" dirty="0" smtClean="0"/>
              <a:t> –</a:t>
            </a:r>
            <a:r>
              <a:rPr lang="en-US" dirty="0" smtClean="0"/>
              <a:t> IKEA</a:t>
            </a:r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 Стив Джобс – </a:t>
            </a:r>
            <a:r>
              <a:rPr lang="en-US" dirty="0" smtClean="0"/>
              <a:t>APPLE</a:t>
            </a:r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Роман Абрамович – нефть</a:t>
            </a:r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Марк </a:t>
            </a:r>
            <a:r>
              <a:rPr lang="ru-RU" dirty="0" err="1" smtClean="0"/>
              <a:t>Цукерберг</a:t>
            </a:r>
            <a:r>
              <a:rPr lang="ru-RU" dirty="0" smtClean="0"/>
              <a:t> – </a:t>
            </a:r>
            <a:r>
              <a:rPr lang="en-US" dirty="0" smtClean="0"/>
              <a:t>Facebook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Билл Гейтс – </a:t>
            </a:r>
            <a:r>
              <a:rPr lang="en-US" dirty="0" smtClean="0"/>
              <a:t>Microsoft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Генри Форд – автомобили</a:t>
            </a:r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Ли Ка Шин </a:t>
            </a:r>
            <a:r>
              <a:rPr lang="ru-RU" smtClean="0"/>
              <a:t>– </a:t>
            </a:r>
            <a:r>
              <a:rPr lang="ru-RU" smtClean="0"/>
              <a:t>пластик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Олег </a:t>
            </a:r>
            <a:r>
              <a:rPr lang="ru-RU" dirty="0" err="1" smtClean="0"/>
              <a:t>Тиньков</a:t>
            </a:r>
            <a:r>
              <a:rPr lang="ru-RU" dirty="0" smtClean="0"/>
              <a:t> – банкир</a:t>
            </a:r>
          </a:p>
          <a:p>
            <a:pPr marL="342900" indent="-342900">
              <a:buFont typeface="Arial"/>
              <a:buChar char="•"/>
            </a:pPr>
            <a:r>
              <a:rPr lang="ru-RU" dirty="0"/>
              <a:t>Майкл Саул </a:t>
            </a:r>
            <a:r>
              <a:rPr lang="ru-RU" dirty="0" smtClean="0"/>
              <a:t>Дел - </a:t>
            </a:r>
            <a:r>
              <a:rPr lang="en-US" dirty="0"/>
              <a:t>Dell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en-US" dirty="0" smtClean="0"/>
              <a:t>Computer </a:t>
            </a:r>
            <a:r>
              <a:rPr lang="en-US" dirty="0" err="1"/>
              <a:t>Согр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endParaRPr lang="ru-RU" dirty="0" smtClean="0"/>
          </a:p>
          <a:p>
            <a:pPr marL="342900" indent="-342900">
              <a:buFont typeface="Arial"/>
              <a:buChar char="•"/>
            </a:pPr>
            <a:endParaRPr lang="ru-RU" dirty="0" smtClean="0"/>
          </a:p>
          <a:p>
            <a:pPr marL="342900" indent="-342900">
              <a:buFont typeface="Arial"/>
              <a:buChar char="•"/>
            </a:pPr>
            <a:endParaRPr lang="ru-RU" dirty="0" smtClean="0"/>
          </a:p>
          <a:p>
            <a:pPr marL="342900" indent="-342900">
              <a:buFont typeface="Arial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30175" y="2293256"/>
            <a:ext cx="330183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Это правило или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исключение?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0175" y="3343751"/>
            <a:ext cx="330183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Есть ли в семье бизнес, ради которого придется оставить учебу?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0175" y="4647281"/>
            <a:ext cx="330183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Вы уверены в том, что без продолжения образования Вы сможете добиться  осуществления мечты?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0175" y="6297252"/>
            <a:ext cx="330183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Что такое «самообразование»?</a:t>
            </a:r>
          </a:p>
        </p:txBody>
      </p:sp>
    </p:spTree>
    <p:extLst>
      <p:ext uri="{BB962C8B-B14F-4D97-AF65-F5344CB8AC3E}">
        <p14:creationId xmlns:p14="http://schemas.microsoft.com/office/powerpoint/2010/main" val="69193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85" y="1115665"/>
            <a:ext cx="10091767" cy="87569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4F6228"/>
                </a:solidFill>
              </a:rPr>
              <a:t>Образование, новые </a:t>
            </a:r>
            <a:r>
              <a:rPr lang="ru-RU" dirty="0" smtClean="0">
                <a:solidFill>
                  <a:srgbClr val="4F6228"/>
                </a:solidFill>
              </a:rPr>
              <a:t>навыки: самообразование без глобальных финансовых инвестиций</a:t>
            </a:r>
            <a:endParaRPr lang="ru-RU" dirty="0">
              <a:solidFill>
                <a:srgbClr val="4F6228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52" y="1991360"/>
            <a:ext cx="3058367" cy="3496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786" y="1991360"/>
            <a:ext cx="3291987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Чтение книг: 50-100 страниц </a:t>
            </a:r>
          </a:p>
          <a:p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день. Художественная </a:t>
            </a:r>
          </a:p>
          <a:p>
            <a:r>
              <a:rPr lang="ru-RU" dirty="0">
                <a:solidFill>
                  <a:schemeClr val="tx1"/>
                </a:solidFill>
              </a:rPr>
              <a:t>л</a:t>
            </a:r>
            <a:r>
              <a:rPr lang="ru-RU" dirty="0" smtClean="0">
                <a:solidFill>
                  <a:schemeClr val="tx1"/>
                </a:solidFill>
              </a:rPr>
              <a:t>итература, психология,</a:t>
            </a:r>
          </a:p>
          <a:p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стории успеха, о будущей 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рофессии и др.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785" y="3751269"/>
            <a:ext cx="329198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Посещение музеев, выставок,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Театра и др.: расширяет </a:t>
            </a:r>
          </a:p>
          <a:p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ругозор,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коммуникабельность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3181" y="1994746"/>
            <a:ext cx="3613088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Проверьте, какие есть в городе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варианты посещения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Посещения бесплатных лекций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 семинаров в вузах,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библиотеках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3181" y="3751269"/>
            <a:ext cx="3613088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Обучающие курсы, лекции в сети Интернет, обучающие и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Научно-популярные фильмы, </a:t>
            </a:r>
          </a:p>
          <a:p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удиокниги и учебники (в общественном транспорте)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84" y="5534885"/>
            <a:ext cx="1023148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Инвестирование в свое образование – это не только плата за обучение, это, прежде всего целеустремленность, </a:t>
            </a:r>
            <a:r>
              <a:rPr lang="ru-RU" dirty="0" err="1" smtClean="0">
                <a:solidFill>
                  <a:schemeClr val="tx1"/>
                </a:solidFill>
              </a:rPr>
              <a:t>самоорганизованность</a:t>
            </a:r>
            <a:r>
              <a:rPr lang="ru-RU" dirty="0" smtClean="0">
                <a:solidFill>
                  <a:schemeClr val="tx1"/>
                </a:solidFill>
              </a:rPr>
              <a:t> и планирование свободного времени.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Платные курсы – не всегда синоним качественного образования.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Никто не научит Вас, даже за большие деньги, если  у Вас нет цели и желания.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Укрепление семейных связей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25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64475" y="3022718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Семейные ценности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28595" y="4478190"/>
            <a:ext cx="21116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Щедрость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455" y="1500106"/>
            <a:ext cx="302487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Чувство значимости и необходимости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265" y="3145828"/>
            <a:ext cx="276813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Уважение и память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455" y="4478190"/>
            <a:ext cx="296106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Честность и доверие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7778" y="1500106"/>
            <a:ext cx="242245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Умение прощать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32638" y="1500106"/>
            <a:ext cx="149271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Традиции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6680" y="4478190"/>
            <a:ext cx="243848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Ответственность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03797" y="3130439"/>
            <a:ext cx="18113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Общение и </a:t>
            </a:r>
          </a:p>
          <a:p>
            <a:r>
              <a:rPr lang="ru-RU" sz="2400" dirty="0" smtClean="0"/>
              <a:t>понимание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735" y="5316081"/>
            <a:ext cx="106539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«Семья </a:t>
            </a:r>
            <a:r>
              <a:rPr lang="ru-RU" dirty="0"/>
              <a:t>и семейные ценности – это два понятия, которые не могут существовать друг </a:t>
            </a:r>
            <a:r>
              <a:rPr lang="ru-RU" dirty="0" smtClean="0"/>
              <a:t>без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друга. Семейные ценности теряют свое значение, если не будет семьи. </a:t>
            </a:r>
            <a:endParaRPr lang="ru-RU" dirty="0" smtClean="0"/>
          </a:p>
          <a:p>
            <a:pPr algn="ctr"/>
            <a:r>
              <a:rPr lang="ru-RU" dirty="0" smtClean="0"/>
              <a:t>А </a:t>
            </a:r>
            <a:r>
              <a:rPr lang="ru-RU" dirty="0"/>
              <a:t>семья не имеет возможности существовать без основополагающих принципов, </a:t>
            </a:r>
            <a:endParaRPr lang="ru-RU" dirty="0" smtClean="0"/>
          </a:p>
          <a:p>
            <a:pPr algn="ctr"/>
            <a:r>
              <a:rPr lang="ru-RU" dirty="0" smtClean="0"/>
              <a:t>которые </a:t>
            </a:r>
            <a:r>
              <a:rPr lang="ru-RU" dirty="0"/>
              <a:t>смогут сохранить ее целостность и духовное здоровье. </a:t>
            </a:r>
            <a:endParaRPr lang="ru-RU" dirty="0" smtClean="0"/>
          </a:p>
          <a:p>
            <a:pPr algn="ctr"/>
            <a:r>
              <a:rPr lang="ru-RU" dirty="0" smtClean="0"/>
              <a:t>Семейные </a:t>
            </a:r>
            <a:r>
              <a:rPr lang="ru-RU" dirty="0"/>
              <a:t>ценности – это отношение человека к человеку, насыщенные любовью и </a:t>
            </a:r>
            <a:r>
              <a:rPr lang="ru-RU" dirty="0" smtClean="0"/>
              <a:t>заботой».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0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615</Words>
  <Application>Microsoft Macintosh PowerPoint</Application>
  <PresentationFormat>Другой</PresentationFormat>
  <Paragraphs>127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новые навыки</vt:lpstr>
      <vt:lpstr>Образование, новые навыки: вкладывай в образование сегодня – пожнешь плоды завтра</vt:lpstr>
      <vt:lpstr>Образование, новые навыки: самообразование без глобальных финансовых инвестиций</vt:lpstr>
      <vt:lpstr>Укрепление семейных связей</vt:lpstr>
      <vt:lpstr>Презентация PowerPoint</vt:lpstr>
      <vt:lpstr>Укрепление семейных связей</vt:lpstr>
      <vt:lpstr>Физическая форма, режим,  правильное питание</vt:lpstr>
      <vt:lpstr>Физическая форма, режим, правильное питание</vt:lpstr>
      <vt:lpstr>Новые впечатления, поездки, туризм</vt:lpstr>
      <vt:lpstr>Новые впечатления, поездки, туризм</vt:lpstr>
      <vt:lpstr>Презентация PowerPoint</vt:lpstr>
    </vt:vector>
  </TitlesOfParts>
  <Company>spn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Ksenia Prasolova</cp:lastModifiedBy>
  <cp:revision>130</cp:revision>
  <dcterms:created xsi:type="dcterms:W3CDTF">2015-08-28T08:18:34Z</dcterms:created>
  <dcterms:modified xsi:type="dcterms:W3CDTF">2017-02-19T08:41:34Z</dcterms:modified>
</cp:coreProperties>
</file>