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a:srgbClr val="F1B1C0"/>
    <a:srgbClr val="F8ECA6"/>
    <a:srgbClr val="B9B76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4CF9D10-756B-4925-AFEF-4D24B47AB01C}" type="datetimeFigureOut">
              <a:rPr lang="ru-RU" smtClean="0"/>
              <a:pPr/>
              <a:t>12.03.2013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EB767C-7976-44B6-ADF9-B9B5511A2E4F}"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4CF9D10-756B-4925-AFEF-4D24B47AB01C}" type="datetimeFigureOut">
              <a:rPr lang="ru-RU" smtClean="0"/>
              <a:pPr/>
              <a:t>12.03.2013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EB767C-7976-44B6-ADF9-B9B5511A2E4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4CF9D10-756B-4925-AFEF-4D24B47AB01C}" type="datetimeFigureOut">
              <a:rPr lang="ru-RU" smtClean="0"/>
              <a:pPr/>
              <a:t>12.03.2013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EB767C-7976-44B6-ADF9-B9B5511A2E4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4CF9D10-756B-4925-AFEF-4D24B47AB01C}" type="datetimeFigureOut">
              <a:rPr lang="ru-RU" smtClean="0"/>
              <a:pPr/>
              <a:t>12.03.2013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EB767C-7976-44B6-ADF9-B9B5511A2E4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4CF9D10-756B-4925-AFEF-4D24B47AB01C}" type="datetimeFigureOut">
              <a:rPr lang="ru-RU" smtClean="0"/>
              <a:pPr/>
              <a:t>12.03.2013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EB767C-7976-44B6-ADF9-B9B5511A2E4F}"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4CF9D10-756B-4925-AFEF-4D24B47AB01C}" type="datetimeFigureOut">
              <a:rPr lang="ru-RU" smtClean="0"/>
              <a:pPr/>
              <a:t>12.03.2013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DEB767C-7976-44B6-ADF9-B9B5511A2E4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4CF9D10-756B-4925-AFEF-4D24B47AB01C}" type="datetimeFigureOut">
              <a:rPr lang="ru-RU" smtClean="0"/>
              <a:pPr/>
              <a:t>12.03.2013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DEB767C-7976-44B6-ADF9-B9B5511A2E4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4CF9D10-756B-4925-AFEF-4D24B47AB01C}" type="datetimeFigureOut">
              <a:rPr lang="ru-RU" smtClean="0"/>
              <a:pPr/>
              <a:t>12.03.2013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DEB767C-7976-44B6-ADF9-B9B5511A2E4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4CF9D10-756B-4925-AFEF-4D24B47AB01C}" type="datetimeFigureOut">
              <a:rPr lang="ru-RU" smtClean="0"/>
              <a:pPr/>
              <a:t>12.03.2013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DEB767C-7976-44B6-ADF9-B9B5511A2E4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4CF9D10-756B-4925-AFEF-4D24B47AB01C}" type="datetimeFigureOut">
              <a:rPr lang="ru-RU" smtClean="0"/>
              <a:pPr/>
              <a:t>12.03.2013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DEB767C-7976-44B6-ADF9-B9B5511A2E4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4CF9D10-756B-4925-AFEF-4D24B47AB01C}" type="datetimeFigureOut">
              <a:rPr lang="ru-RU" smtClean="0"/>
              <a:pPr/>
              <a:t>12.03.2013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DEB767C-7976-44B6-ADF9-B9B5511A2E4F}"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CF9D10-756B-4925-AFEF-4D24B47AB01C}" type="datetimeFigureOut">
              <a:rPr lang="ru-RU" smtClean="0"/>
              <a:pPr/>
              <a:t>12.03.2013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EB767C-7976-44B6-ADF9-B9B5511A2E4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solidFill>
            <a:schemeClr val="accent6">
              <a:lumMod val="60000"/>
              <a:lumOff val="40000"/>
            </a:schemeClr>
          </a:solidFill>
        </p:spPr>
        <p:txBody>
          <a:bodyPr/>
          <a:lstStyle/>
          <a:p>
            <a:r>
              <a:rPr lang="ru-RU" dirty="0" smtClean="0">
                <a:effectLst>
                  <a:outerShdw blurRad="38100" dist="38100" dir="2700000" algn="tl">
                    <a:srgbClr val="000000">
                      <a:alpha val="43137"/>
                    </a:srgbClr>
                  </a:outerShdw>
                </a:effectLst>
              </a:rPr>
              <a:t>Рекомендуем прочитать </a:t>
            </a:r>
            <a:endParaRPr lang="ru-RU" dirty="0">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p:txBody>
          <a:bodyPr>
            <a:normAutofit fontScale="92500" lnSpcReduction="20000"/>
          </a:bodyPr>
          <a:lstStyle/>
          <a:p>
            <a:r>
              <a:rPr lang="ru-RU" b="1" i="1" dirty="0" smtClean="0"/>
              <a:t>Базовый курс повышения уровня финансовой грамотности </a:t>
            </a:r>
          </a:p>
          <a:p>
            <a:r>
              <a:rPr lang="ru-RU" b="1" i="1" dirty="0" smtClean="0"/>
              <a:t>для взрослого </a:t>
            </a:r>
            <a:r>
              <a:rPr lang="ru-RU" b="1" i="1" dirty="0" smtClean="0"/>
              <a:t>населения</a:t>
            </a:r>
          </a:p>
          <a:p>
            <a:r>
              <a:rPr lang="ru-RU" b="1" i="1" dirty="0" smtClean="0"/>
              <a:t>2013 </a:t>
            </a:r>
            <a:r>
              <a:rPr lang="ru-RU" b="1" i="1" dirty="0"/>
              <a:t>год</a:t>
            </a:r>
            <a:endParaRPr lang="ru-RU" dirty="0"/>
          </a:p>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одержимое 6"/>
          <p:cNvSpPr>
            <a:spLocks noGrp="1"/>
          </p:cNvSpPr>
          <p:nvPr>
            <p:ph sz="half" idx="2"/>
          </p:nvPr>
        </p:nvSpPr>
        <p:spPr>
          <a:xfrm>
            <a:off x="3000364" y="500042"/>
            <a:ext cx="5929354" cy="2786081"/>
          </a:xfrm>
          <a:solidFill>
            <a:schemeClr val="accent4">
              <a:lumMod val="40000"/>
              <a:lumOff val="60000"/>
            </a:schemeClr>
          </a:solidFill>
        </p:spPr>
        <p:txBody>
          <a:bodyPr>
            <a:normAutofit/>
          </a:bodyPr>
          <a:lstStyle/>
          <a:p>
            <a:pPr>
              <a:buNone/>
            </a:pPr>
            <a:r>
              <a:rPr lang="ru-RU" b="1" dirty="0" smtClean="0"/>
              <a:t> </a:t>
            </a:r>
          </a:p>
          <a:p>
            <a:pPr>
              <a:buNone/>
            </a:pPr>
            <a:r>
              <a:rPr lang="ru-RU" b="1" dirty="0" smtClean="0"/>
              <a:t>«Электронные деньги и мобильные платежи. Энциклопедия»,</a:t>
            </a:r>
            <a:r>
              <a:rPr lang="ru-RU" dirty="0" smtClean="0"/>
              <a:t> </a:t>
            </a:r>
          </a:p>
          <a:p>
            <a:pPr>
              <a:buNone/>
            </a:pPr>
            <a:r>
              <a:rPr lang="ru-RU" dirty="0" smtClean="0"/>
              <a:t>«Центр Исследований Платежных Систем и Расчетов» </a:t>
            </a:r>
          </a:p>
          <a:p>
            <a:pPr>
              <a:buNone/>
            </a:pPr>
            <a:endParaRPr lang="ru-RU" dirty="0"/>
          </a:p>
        </p:txBody>
      </p:sp>
      <p:sp>
        <p:nvSpPr>
          <p:cNvPr id="8" name="TextBox 7"/>
          <p:cNvSpPr txBox="1"/>
          <p:nvPr/>
        </p:nvSpPr>
        <p:spPr>
          <a:xfrm>
            <a:off x="285720" y="3786190"/>
            <a:ext cx="8501122" cy="2308324"/>
          </a:xfrm>
          <a:prstGeom prst="rect">
            <a:avLst/>
          </a:prstGeom>
          <a:solidFill>
            <a:srgbClr val="F8ECA6"/>
          </a:solidFill>
        </p:spPr>
        <p:txBody>
          <a:bodyPr wrap="square" rtlCol="0">
            <a:spAutoFit/>
          </a:bodyPr>
          <a:lstStyle/>
          <a:p>
            <a:r>
              <a:rPr lang="ru-RU" sz="2400" dirty="0" smtClean="0"/>
              <a:t>        В книге дана терминология, представлена классификация действующих платежных систем на основе электронных денег, даны их описания и краткая история становления, параметры функционирования, высказаны экспертные оценки текущего состояния и перспектив такой важной сферы как платежи с использованием мобильных телефонов</a:t>
            </a:r>
            <a:endParaRPr lang="ru-RU" sz="2400" dirty="0"/>
          </a:p>
        </p:txBody>
      </p:sp>
      <p:pic>
        <p:nvPicPr>
          <p:cNvPr id="7170" name="Picture 2"/>
          <p:cNvPicPr>
            <a:picLocks noGrp="1" noChangeAspect="1" noChangeArrowheads="1"/>
          </p:cNvPicPr>
          <p:nvPr>
            <p:ph sz="half" idx="1"/>
          </p:nvPr>
        </p:nvPicPr>
        <p:blipFill>
          <a:blip r:embed="rId2" cstate="print"/>
          <a:srcRect/>
          <a:stretch>
            <a:fillRect/>
          </a:stretch>
        </p:blipFill>
        <p:spPr bwMode="auto">
          <a:xfrm>
            <a:off x="285720" y="428604"/>
            <a:ext cx="2286016" cy="302987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half" idx="1"/>
          </p:nvPr>
        </p:nvPicPr>
        <p:blipFill>
          <a:blip r:embed="rId2" cstate="print"/>
          <a:stretch>
            <a:fillRect/>
          </a:stretch>
        </p:blipFill>
        <p:spPr bwMode="auto">
          <a:xfrm>
            <a:off x="142845" y="214290"/>
            <a:ext cx="2786082" cy="3073391"/>
          </a:xfrm>
          <a:prstGeom prst="rect">
            <a:avLst/>
          </a:prstGeom>
          <a:noFill/>
          <a:ln w="9525">
            <a:noFill/>
            <a:miter lim="800000"/>
            <a:headEnd/>
            <a:tailEnd/>
          </a:ln>
          <a:effectLst/>
        </p:spPr>
      </p:pic>
      <p:sp>
        <p:nvSpPr>
          <p:cNvPr id="7" name="Содержимое 6"/>
          <p:cNvSpPr>
            <a:spLocks noGrp="1"/>
          </p:cNvSpPr>
          <p:nvPr>
            <p:ph sz="half" idx="2"/>
          </p:nvPr>
        </p:nvSpPr>
        <p:spPr>
          <a:xfrm>
            <a:off x="3000364" y="500042"/>
            <a:ext cx="5929354" cy="2786081"/>
          </a:xfrm>
          <a:solidFill>
            <a:schemeClr val="accent3">
              <a:lumMod val="40000"/>
              <a:lumOff val="60000"/>
            </a:schemeClr>
          </a:solidFill>
        </p:spPr>
        <p:txBody>
          <a:bodyPr>
            <a:normAutofit/>
          </a:bodyPr>
          <a:lstStyle/>
          <a:p>
            <a:pPr>
              <a:buNone/>
            </a:pPr>
            <a:r>
              <a:rPr lang="ru-RU" dirty="0" smtClean="0"/>
              <a:t>    </a:t>
            </a:r>
            <a:r>
              <a:rPr lang="ru-RU" sz="2400" dirty="0" smtClean="0"/>
              <a:t>Книга </a:t>
            </a:r>
            <a:r>
              <a:rPr lang="ru-RU" sz="2400" b="1" dirty="0" smtClean="0"/>
              <a:t>«Финансовая грамота»</a:t>
            </a:r>
            <a:r>
              <a:rPr lang="ru-RU" sz="2400" dirty="0" smtClean="0"/>
              <a:t> создана в рамках совместного проекта Международного форума лидеров бизнеса (IBLF), Российской экономической школы, при поддержке </a:t>
            </a:r>
            <a:r>
              <a:rPr lang="ru-RU" sz="2400" dirty="0" err="1" smtClean="0"/>
              <a:t>Citi</a:t>
            </a:r>
            <a:r>
              <a:rPr lang="ru-RU" sz="2400" dirty="0" smtClean="0"/>
              <a:t> </a:t>
            </a:r>
            <a:r>
              <a:rPr lang="ru-RU" sz="2400" dirty="0" err="1" smtClean="0"/>
              <a:t>Foundation</a:t>
            </a:r>
            <a:r>
              <a:rPr lang="ru-RU" sz="2400" dirty="0" smtClean="0"/>
              <a:t> и </a:t>
            </a:r>
            <a:r>
              <a:rPr lang="ru-RU" sz="2400" dirty="0" err="1" smtClean="0"/>
              <a:t>Visa</a:t>
            </a:r>
            <a:endParaRPr lang="ru-RU" sz="2400" dirty="0"/>
          </a:p>
        </p:txBody>
      </p:sp>
      <p:sp>
        <p:nvSpPr>
          <p:cNvPr id="8" name="TextBox 7"/>
          <p:cNvSpPr txBox="1"/>
          <p:nvPr/>
        </p:nvSpPr>
        <p:spPr>
          <a:xfrm>
            <a:off x="214282" y="3571876"/>
            <a:ext cx="8715436" cy="2677656"/>
          </a:xfrm>
          <a:prstGeom prst="rect">
            <a:avLst/>
          </a:prstGeom>
          <a:solidFill>
            <a:schemeClr val="accent1">
              <a:lumMod val="40000"/>
              <a:lumOff val="60000"/>
            </a:schemeClr>
          </a:solidFill>
        </p:spPr>
        <p:txBody>
          <a:bodyPr wrap="square" rtlCol="0">
            <a:spAutoFit/>
          </a:bodyPr>
          <a:lstStyle/>
          <a:p>
            <a:r>
              <a:rPr lang="ru-RU" sz="2400" dirty="0" smtClean="0"/>
              <a:t>В книге простым, доступным языком описываются наиболее важные финансовые продукты, как депозиты, кредиты, страховые и инвестиционные продукты, их самые основные характеристики и особенности грамотного использования. Также в книге изложены базовые принципы эффективного управления личными финансами: составление личного финансового плана, подход к сбережениям и инвестициям</a:t>
            </a:r>
            <a:endParaRPr lang="ru-RU"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одержимое 6"/>
          <p:cNvSpPr>
            <a:spLocks noGrp="1"/>
          </p:cNvSpPr>
          <p:nvPr>
            <p:ph sz="half" idx="2"/>
          </p:nvPr>
        </p:nvSpPr>
        <p:spPr>
          <a:xfrm>
            <a:off x="2500298" y="285729"/>
            <a:ext cx="6429420" cy="928693"/>
          </a:xfrm>
          <a:blipFill>
            <a:blip r:embed="rId2" cstate="print"/>
            <a:tile tx="0" ty="0" sx="100000" sy="100000" flip="none" algn="tl"/>
          </a:blipFill>
        </p:spPr>
        <p:txBody>
          <a:bodyPr>
            <a:normAutofit/>
          </a:bodyPr>
          <a:lstStyle/>
          <a:p>
            <a:pPr>
              <a:buNone/>
            </a:pPr>
            <a:r>
              <a:rPr lang="ru-RU" sz="2400" b="1" dirty="0" smtClean="0"/>
              <a:t>«Богатый папа, бедный папа»,</a:t>
            </a:r>
            <a:r>
              <a:rPr lang="ru-RU" sz="2400" dirty="0" smtClean="0"/>
              <a:t> Роберт Т. </a:t>
            </a:r>
            <a:r>
              <a:rPr lang="ru-RU" sz="2400" dirty="0" err="1" smtClean="0"/>
              <a:t>Кийосаки</a:t>
            </a:r>
            <a:r>
              <a:rPr lang="ru-RU" sz="2400" dirty="0" smtClean="0"/>
              <a:t>, </a:t>
            </a:r>
            <a:r>
              <a:rPr lang="ru-RU" sz="2400" dirty="0" err="1" smtClean="0"/>
              <a:t>Шэрон</a:t>
            </a:r>
            <a:r>
              <a:rPr lang="ru-RU" sz="2400" dirty="0" smtClean="0"/>
              <a:t> Л. </a:t>
            </a:r>
            <a:r>
              <a:rPr lang="ru-RU" sz="2400" dirty="0" err="1" smtClean="0"/>
              <a:t>Лектер</a:t>
            </a:r>
            <a:r>
              <a:rPr lang="ru-RU" sz="2400" dirty="0" smtClean="0"/>
              <a:t> </a:t>
            </a:r>
            <a:endParaRPr lang="ru-RU" sz="2400" dirty="0"/>
          </a:p>
        </p:txBody>
      </p:sp>
      <p:sp>
        <p:nvSpPr>
          <p:cNvPr id="8" name="TextBox 7"/>
          <p:cNvSpPr txBox="1"/>
          <p:nvPr/>
        </p:nvSpPr>
        <p:spPr>
          <a:xfrm>
            <a:off x="2500298" y="1285860"/>
            <a:ext cx="6429420" cy="2123658"/>
          </a:xfrm>
          <a:prstGeom prst="rect">
            <a:avLst/>
          </a:prstGeom>
          <a:solidFill>
            <a:schemeClr val="accent2">
              <a:lumMod val="40000"/>
              <a:lumOff val="60000"/>
            </a:schemeClr>
          </a:solidFill>
        </p:spPr>
        <p:txBody>
          <a:bodyPr wrap="square" rtlCol="0">
            <a:spAutoFit/>
          </a:bodyPr>
          <a:lstStyle/>
          <a:p>
            <a:r>
              <a:rPr lang="ru-RU" sz="2200" dirty="0" smtClean="0"/>
              <a:t>Книга, с которой идея эффективного управления личными финансами стала по-настоящему популярной в РФ. Книга рассказывает о наиболее нужных знаниях о деньгах и рациональном их использовании, чтобы в дальнейшем деньги могли работать на Вас</a:t>
            </a:r>
            <a:endParaRPr lang="ru-RU" sz="2200" dirty="0"/>
          </a:p>
        </p:txBody>
      </p:sp>
      <p:pic>
        <p:nvPicPr>
          <p:cNvPr id="2050" name="Picture 2"/>
          <p:cNvPicPr>
            <a:picLocks noGrp="1" noChangeAspect="1" noChangeArrowheads="1"/>
          </p:cNvPicPr>
          <p:nvPr>
            <p:ph sz="half" idx="1"/>
          </p:nvPr>
        </p:nvPicPr>
        <p:blipFill>
          <a:blip r:embed="rId3" cstate="print"/>
          <a:srcRect/>
          <a:stretch>
            <a:fillRect/>
          </a:stretch>
        </p:blipFill>
        <p:spPr bwMode="auto">
          <a:xfrm>
            <a:off x="428596" y="285728"/>
            <a:ext cx="1857388" cy="3073133"/>
          </a:xfrm>
          <a:prstGeom prst="rect">
            <a:avLst/>
          </a:prstGeom>
          <a:noFill/>
          <a:ln w="9525">
            <a:noFill/>
            <a:miter lim="800000"/>
            <a:headEnd/>
            <a:tailEnd/>
          </a:ln>
          <a:effectLst/>
        </p:spPr>
      </p:pic>
      <p:pic>
        <p:nvPicPr>
          <p:cNvPr id="2051" name="Picture 3"/>
          <p:cNvPicPr>
            <a:picLocks noChangeAspect="1" noChangeArrowheads="1"/>
          </p:cNvPicPr>
          <p:nvPr/>
        </p:nvPicPr>
        <p:blipFill>
          <a:blip r:embed="rId4" cstate="print"/>
          <a:srcRect/>
          <a:stretch>
            <a:fillRect/>
          </a:stretch>
        </p:blipFill>
        <p:spPr bwMode="auto">
          <a:xfrm>
            <a:off x="428596" y="3429000"/>
            <a:ext cx="1866900" cy="3067050"/>
          </a:xfrm>
          <a:prstGeom prst="rect">
            <a:avLst/>
          </a:prstGeom>
          <a:noFill/>
          <a:ln w="9525">
            <a:noFill/>
            <a:miter lim="800000"/>
            <a:headEnd/>
            <a:tailEnd/>
          </a:ln>
          <a:effectLst/>
        </p:spPr>
      </p:pic>
      <p:sp>
        <p:nvSpPr>
          <p:cNvPr id="9" name="Прямоугольник 8"/>
          <p:cNvSpPr/>
          <p:nvPr/>
        </p:nvSpPr>
        <p:spPr>
          <a:xfrm>
            <a:off x="2571736" y="4572008"/>
            <a:ext cx="6357982" cy="1785104"/>
          </a:xfrm>
          <a:prstGeom prst="rect">
            <a:avLst/>
          </a:prstGeom>
          <a:solidFill>
            <a:srgbClr val="FFC000"/>
          </a:solidFill>
        </p:spPr>
        <p:txBody>
          <a:bodyPr wrap="square">
            <a:spAutoFit/>
          </a:bodyPr>
          <a:lstStyle/>
          <a:p>
            <a:r>
              <a:rPr lang="ru-RU" sz="2200" dirty="0" smtClean="0"/>
              <a:t>Книга написана для людей, которые готовы произвести в своей жизни глубокие профессиональные и финансовые перемены с тем, чтобы шагнуть из индустриальной эры в информационную</a:t>
            </a:r>
            <a:endParaRPr lang="ru-RU" sz="2200" dirty="0"/>
          </a:p>
        </p:txBody>
      </p:sp>
      <p:sp>
        <p:nvSpPr>
          <p:cNvPr id="10" name="TextBox 9"/>
          <p:cNvSpPr txBox="1"/>
          <p:nvPr/>
        </p:nvSpPr>
        <p:spPr>
          <a:xfrm>
            <a:off x="2571736" y="3571876"/>
            <a:ext cx="6357982" cy="830997"/>
          </a:xfrm>
          <a:prstGeom prst="rect">
            <a:avLst/>
          </a:prstGeom>
          <a:solidFill>
            <a:srgbClr val="FFC000"/>
          </a:solidFill>
        </p:spPr>
        <p:txBody>
          <a:bodyPr wrap="square" rtlCol="0">
            <a:spAutoFit/>
          </a:bodyPr>
          <a:lstStyle/>
          <a:p>
            <a:r>
              <a:rPr lang="ru-RU" sz="2400" b="1" dirty="0" smtClean="0"/>
              <a:t>«Квадрант денежного потока»,</a:t>
            </a:r>
            <a:r>
              <a:rPr lang="ru-RU" sz="2400" dirty="0" smtClean="0"/>
              <a:t> Роберт Т. </a:t>
            </a:r>
            <a:r>
              <a:rPr lang="ru-RU" sz="2400" dirty="0" err="1" smtClean="0"/>
              <a:t>Кийосаки</a:t>
            </a:r>
            <a:r>
              <a:rPr lang="ru-RU" sz="2400" dirty="0" smtClean="0"/>
              <a:t> и </a:t>
            </a:r>
            <a:r>
              <a:rPr lang="ru-RU" sz="2400" dirty="0" err="1" smtClean="0"/>
              <a:t>Шэрон</a:t>
            </a:r>
            <a:r>
              <a:rPr lang="ru-RU" sz="2400" dirty="0" smtClean="0"/>
              <a:t> Л. </a:t>
            </a:r>
            <a:r>
              <a:rPr lang="ru-RU" sz="2400" dirty="0" err="1" smtClean="0"/>
              <a:t>Лектер</a:t>
            </a:r>
            <a:r>
              <a:rPr lang="ru-RU" sz="2400" dirty="0"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одержимое 6"/>
          <p:cNvSpPr>
            <a:spLocks noGrp="1"/>
          </p:cNvSpPr>
          <p:nvPr>
            <p:ph sz="half" idx="2"/>
          </p:nvPr>
        </p:nvSpPr>
        <p:spPr>
          <a:xfrm>
            <a:off x="3000364" y="1142984"/>
            <a:ext cx="5929354" cy="2143139"/>
          </a:xfrm>
          <a:noFill/>
        </p:spPr>
        <p:txBody>
          <a:bodyPr>
            <a:normAutofit/>
          </a:bodyPr>
          <a:lstStyle/>
          <a:p>
            <a:pPr>
              <a:buNone/>
            </a:pPr>
            <a:r>
              <a:rPr lang="ru-RU" b="1" dirty="0" smtClean="0"/>
              <a:t>   «Руководство богатого папы по инвестированию»,</a:t>
            </a:r>
            <a:r>
              <a:rPr lang="ru-RU" dirty="0" smtClean="0"/>
              <a:t> Роберт Т. </a:t>
            </a:r>
            <a:r>
              <a:rPr lang="ru-RU" dirty="0" err="1" smtClean="0"/>
              <a:t>Кийосаки</a:t>
            </a:r>
            <a:r>
              <a:rPr lang="ru-RU" dirty="0" smtClean="0"/>
              <a:t> и </a:t>
            </a:r>
            <a:r>
              <a:rPr lang="ru-RU" dirty="0" err="1" smtClean="0"/>
              <a:t>Шэрон</a:t>
            </a:r>
            <a:r>
              <a:rPr lang="ru-RU" dirty="0" smtClean="0"/>
              <a:t> Л. </a:t>
            </a:r>
            <a:r>
              <a:rPr lang="ru-RU" dirty="0" err="1" smtClean="0"/>
              <a:t>Лектер</a:t>
            </a:r>
            <a:r>
              <a:rPr lang="ru-RU" dirty="0" smtClean="0"/>
              <a:t> </a:t>
            </a:r>
            <a:endParaRPr lang="ru-RU" dirty="0"/>
          </a:p>
        </p:txBody>
      </p:sp>
      <p:sp>
        <p:nvSpPr>
          <p:cNvPr id="8" name="TextBox 7"/>
          <p:cNvSpPr txBox="1"/>
          <p:nvPr/>
        </p:nvSpPr>
        <p:spPr>
          <a:xfrm>
            <a:off x="214282" y="3571876"/>
            <a:ext cx="8715436" cy="3046988"/>
          </a:xfrm>
          <a:prstGeom prst="rect">
            <a:avLst/>
          </a:prstGeom>
          <a:solidFill>
            <a:srgbClr val="F8ECA6"/>
          </a:solidFill>
        </p:spPr>
        <p:txBody>
          <a:bodyPr wrap="square" rtlCol="0">
            <a:spAutoFit/>
          </a:bodyPr>
          <a:lstStyle/>
          <a:p>
            <a:r>
              <a:rPr lang="ru-RU" sz="2400" dirty="0" smtClean="0"/>
              <a:t>Руководство богатого папы по инвестированию расскажет вам: </a:t>
            </a:r>
          </a:p>
          <a:p>
            <a:pPr>
              <a:buFont typeface="Arial" pitchFamily="34" charset="0"/>
              <a:buChar char="•"/>
            </a:pPr>
            <a:r>
              <a:rPr lang="ru-RU" sz="2400" dirty="0" smtClean="0"/>
              <a:t> каковы основные правила инвестирования богатого папы; </a:t>
            </a:r>
          </a:p>
          <a:p>
            <a:pPr>
              <a:buFont typeface="Arial" pitchFamily="34" charset="0"/>
              <a:buChar char="•"/>
            </a:pPr>
            <a:r>
              <a:rPr lang="ru-RU" sz="2400" dirty="0" smtClean="0"/>
              <a:t> как снизить инвестиционный риск; </a:t>
            </a:r>
          </a:p>
          <a:p>
            <a:pPr>
              <a:buFont typeface="Arial" pitchFamily="34" charset="0"/>
              <a:buChar char="•"/>
            </a:pPr>
            <a:r>
              <a:rPr lang="ru-RU" sz="2400" dirty="0" smtClean="0"/>
              <a:t> какие 10 рычагов управления инвестора предложил богатый папа; </a:t>
            </a:r>
          </a:p>
          <a:p>
            <a:pPr>
              <a:buFont typeface="Arial" pitchFamily="34" charset="0"/>
              <a:buChar char="•"/>
            </a:pPr>
            <a:r>
              <a:rPr lang="ru-RU" sz="2400" dirty="0" smtClean="0"/>
              <a:t> как конвертировать заработанный доход в пассивный и портфельный доходы; </a:t>
            </a:r>
          </a:p>
          <a:p>
            <a:pPr>
              <a:buFont typeface="Arial" pitchFamily="34" charset="0"/>
              <a:buChar char="•"/>
            </a:pPr>
            <a:r>
              <a:rPr lang="ru-RU" sz="2400" dirty="0" smtClean="0"/>
              <a:t> как стать высшим инвестором! </a:t>
            </a:r>
            <a:endParaRPr lang="ru-RU" sz="2400" dirty="0"/>
          </a:p>
        </p:txBody>
      </p:sp>
      <p:pic>
        <p:nvPicPr>
          <p:cNvPr id="2" name="Picture 2"/>
          <p:cNvPicPr>
            <a:picLocks noGrp="1" noChangeAspect="1" noChangeArrowheads="1"/>
          </p:cNvPicPr>
          <p:nvPr>
            <p:ph sz="half" idx="1"/>
          </p:nvPr>
        </p:nvPicPr>
        <p:blipFill>
          <a:blip r:embed="rId2" cstate="print"/>
          <a:srcRect/>
          <a:stretch>
            <a:fillRect/>
          </a:stretch>
        </p:blipFill>
        <p:spPr bwMode="auto">
          <a:xfrm>
            <a:off x="428596" y="428604"/>
            <a:ext cx="1905013" cy="285752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одержимое 6"/>
          <p:cNvSpPr>
            <a:spLocks noGrp="1"/>
          </p:cNvSpPr>
          <p:nvPr>
            <p:ph sz="half" idx="2"/>
          </p:nvPr>
        </p:nvSpPr>
        <p:spPr>
          <a:xfrm>
            <a:off x="2857488" y="1142984"/>
            <a:ext cx="6000792" cy="1071569"/>
          </a:xfrm>
          <a:solidFill>
            <a:schemeClr val="bg2">
              <a:lumMod val="75000"/>
            </a:schemeClr>
          </a:solidFill>
        </p:spPr>
        <p:txBody>
          <a:bodyPr>
            <a:normAutofit/>
          </a:bodyPr>
          <a:lstStyle/>
          <a:p>
            <a:pPr>
              <a:buNone/>
            </a:pPr>
            <a:r>
              <a:rPr lang="ru-RU" dirty="0" smtClean="0"/>
              <a:t>    </a:t>
            </a:r>
            <a:r>
              <a:rPr lang="ru-RU" sz="2400" b="1" dirty="0" smtClean="0"/>
              <a:t>«Не потеряй! О чем умолчал "папа" </a:t>
            </a:r>
            <a:r>
              <a:rPr lang="ru-RU" sz="2400" b="1" dirty="0" err="1" smtClean="0"/>
              <a:t>Кийосаки</a:t>
            </a:r>
            <a:r>
              <a:rPr lang="ru-RU" sz="2400" b="1" dirty="0" smtClean="0"/>
              <a:t>?»,</a:t>
            </a:r>
            <a:r>
              <a:rPr lang="ru-RU" sz="2400" dirty="0" smtClean="0"/>
              <a:t> И.Беккер</a:t>
            </a:r>
            <a:endParaRPr lang="ru-RU" sz="2400" dirty="0"/>
          </a:p>
        </p:txBody>
      </p:sp>
      <p:sp>
        <p:nvSpPr>
          <p:cNvPr id="8" name="TextBox 7"/>
          <p:cNvSpPr txBox="1"/>
          <p:nvPr/>
        </p:nvSpPr>
        <p:spPr>
          <a:xfrm>
            <a:off x="214282" y="4071942"/>
            <a:ext cx="8715436" cy="2308324"/>
          </a:xfrm>
          <a:prstGeom prst="rect">
            <a:avLst/>
          </a:prstGeom>
          <a:solidFill>
            <a:schemeClr val="accent6">
              <a:lumMod val="40000"/>
              <a:lumOff val="60000"/>
            </a:schemeClr>
          </a:solidFill>
        </p:spPr>
        <p:txBody>
          <a:bodyPr wrap="square" rtlCol="0">
            <a:spAutoFit/>
          </a:bodyPr>
          <a:lstStyle/>
          <a:p>
            <a:r>
              <a:rPr lang="ru-RU" sz="2400" dirty="0" smtClean="0"/>
              <a:t>Во все времена - и во время кризиса, и в "мирное" время - каждого нормального человека волнует вопрос, как не потерять и приумножить то, что заработано. Книга рассказывает о наиболее эффективных современных методах защиты капитала и вложения денег, приводит много практических примеров решения непростых житейских задач</a:t>
            </a:r>
            <a:endParaRPr lang="ru-RU" sz="2400" dirty="0"/>
          </a:p>
        </p:txBody>
      </p:sp>
      <p:pic>
        <p:nvPicPr>
          <p:cNvPr id="2050" name="Picture 2"/>
          <p:cNvPicPr>
            <a:picLocks noGrp="1" noChangeAspect="1" noChangeArrowheads="1"/>
          </p:cNvPicPr>
          <p:nvPr>
            <p:ph sz="half" idx="1"/>
          </p:nvPr>
        </p:nvPicPr>
        <p:blipFill>
          <a:blip r:embed="rId2" cstate="print"/>
          <a:srcRect/>
          <a:stretch>
            <a:fillRect/>
          </a:stretch>
        </p:blipFill>
        <p:spPr bwMode="auto">
          <a:xfrm>
            <a:off x="285720" y="357165"/>
            <a:ext cx="2242314" cy="328614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одержимое 6"/>
          <p:cNvSpPr>
            <a:spLocks noGrp="1"/>
          </p:cNvSpPr>
          <p:nvPr>
            <p:ph sz="half" idx="2"/>
          </p:nvPr>
        </p:nvSpPr>
        <p:spPr>
          <a:xfrm>
            <a:off x="3000364" y="1000108"/>
            <a:ext cx="5929354" cy="1571635"/>
          </a:xfrm>
          <a:solidFill>
            <a:schemeClr val="accent3">
              <a:lumMod val="40000"/>
              <a:lumOff val="60000"/>
            </a:schemeClr>
          </a:solidFill>
        </p:spPr>
        <p:txBody>
          <a:bodyPr>
            <a:normAutofit/>
          </a:bodyPr>
          <a:lstStyle/>
          <a:p>
            <a:pPr>
              <a:buNone/>
            </a:pPr>
            <a:r>
              <a:rPr lang="ru-RU" b="1" dirty="0" smtClean="0"/>
              <a:t>   «Личный финансовый план. Инструкция по составлению»,</a:t>
            </a:r>
            <a:r>
              <a:rPr lang="ru-RU" dirty="0" smtClean="0"/>
              <a:t> </a:t>
            </a:r>
          </a:p>
          <a:p>
            <a:pPr>
              <a:buNone/>
            </a:pPr>
            <a:r>
              <a:rPr lang="ru-RU" dirty="0" smtClean="0"/>
              <a:t>     А. </a:t>
            </a:r>
            <a:r>
              <a:rPr lang="ru-RU" dirty="0" err="1" smtClean="0"/>
              <a:t>Паранич</a:t>
            </a:r>
            <a:r>
              <a:rPr lang="ru-RU" dirty="0" smtClean="0"/>
              <a:t> </a:t>
            </a:r>
            <a:endParaRPr lang="ru-RU" dirty="0"/>
          </a:p>
        </p:txBody>
      </p:sp>
      <p:sp>
        <p:nvSpPr>
          <p:cNvPr id="8" name="TextBox 7"/>
          <p:cNvSpPr txBox="1"/>
          <p:nvPr/>
        </p:nvSpPr>
        <p:spPr>
          <a:xfrm>
            <a:off x="214282" y="3571876"/>
            <a:ext cx="8715436" cy="2677656"/>
          </a:xfrm>
          <a:prstGeom prst="rect">
            <a:avLst/>
          </a:prstGeom>
          <a:solidFill>
            <a:schemeClr val="accent1">
              <a:lumMod val="40000"/>
              <a:lumOff val="60000"/>
            </a:schemeClr>
          </a:solidFill>
        </p:spPr>
        <p:txBody>
          <a:bodyPr wrap="square" rtlCol="0">
            <a:spAutoFit/>
          </a:bodyPr>
          <a:lstStyle/>
          <a:p>
            <a:pPr>
              <a:buFont typeface="Arial" pitchFamily="34" charset="0"/>
              <a:buChar char="•"/>
            </a:pPr>
            <a:r>
              <a:rPr lang="ru-RU" sz="2400" dirty="0" smtClean="0"/>
              <a:t> Куда уходят деньги и как сделать так, чтобы их хватало до следующей зарплаты? </a:t>
            </a:r>
          </a:p>
          <a:p>
            <a:pPr>
              <a:buFont typeface="Arial" pitchFamily="34" charset="0"/>
              <a:buChar char="•"/>
            </a:pPr>
            <a:r>
              <a:rPr lang="ru-RU" sz="2400" dirty="0" smtClean="0"/>
              <a:t> Как реализовать свои грандиозные мечты? </a:t>
            </a:r>
          </a:p>
          <a:p>
            <a:pPr>
              <a:buFont typeface="Arial" pitchFamily="34" charset="0"/>
              <a:buChar char="•"/>
            </a:pPr>
            <a:r>
              <a:rPr lang="ru-RU" sz="2400" dirty="0" smtClean="0"/>
              <a:t> Как создать фундамент своего финансового благополучия и понять, сколько денег вам нужно для счастья? </a:t>
            </a:r>
          </a:p>
          <a:p>
            <a:r>
              <a:rPr lang="ru-RU" sz="2400" i="1" dirty="0" smtClean="0"/>
              <a:t>Ответы на эти и другие животрепещущие вопросы вы найдете в этой занимательной и интересной книге</a:t>
            </a:r>
            <a:endParaRPr lang="ru-RU" sz="2400" i="1" dirty="0"/>
          </a:p>
        </p:txBody>
      </p:sp>
      <p:pic>
        <p:nvPicPr>
          <p:cNvPr id="3074" name="Picture 2"/>
          <p:cNvPicPr>
            <a:picLocks noGrp="1" noChangeAspect="1" noChangeArrowheads="1"/>
          </p:cNvPicPr>
          <p:nvPr>
            <p:ph sz="half" idx="1"/>
          </p:nvPr>
        </p:nvPicPr>
        <p:blipFill>
          <a:blip r:embed="rId2" cstate="print"/>
          <a:srcRect/>
          <a:stretch>
            <a:fillRect/>
          </a:stretch>
        </p:blipFill>
        <p:spPr bwMode="auto">
          <a:xfrm>
            <a:off x="357158" y="500042"/>
            <a:ext cx="2000264" cy="278608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одержимое 6"/>
          <p:cNvSpPr>
            <a:spLocks noGrp="1"/>
          </p:cNvSpPr>
          <p:nvPr>
            <p:ph sz="half" idx="2"/>
          </p:nvPr>
        </p:nvSpPr>
        <p:spPr>
          <a:xfrm>
            <a:off x="2071670" y="285729"/>
            <a:ext cx="6858048" cy="714379"/>
          </a:xfrm>
          <a:solidFill>
            <a:schemeClr val="tx2">
              <a:lumMod val="20000"/>
              <a:lumOff val="80000"/>
            </a:schemeClr>
          </a:solidFill>
        </p:spPr>
        <p:txBody>
          <a:bodyPr>
            <a:normAutofit fontScale="92500" lnSpcReduction="10000"/>
          </a:bodyPr>
          <a:lstStyle/>
          <a:p>
            <a:pPr>
              <a:buNone/>
            </a:pPr>
            <a:r>
              <a:rPr lang="ru-RU" sz="2400" b="1" dirty="0" smtClean="0"/>
              <a:t>   «Как составить личный финансовый план. Путь к финансовой независимости»,</a:t>
            </a:r>
            <a:r>
              <a:rPr lang="ru-RU" sz="2400" dirty="0" smtClean="0"/>
              <a:t> В. </a:t>
            </a:r>
            <a:r>
              <a:rPr lang="ru-RU" sz="2400" dirty="0" err="1" smtClean="0"/>
              <a:t>Савенок</a:t>
            </a:r>
            <a:r>
              <a:rPr lang="ru-RU" sz="2400" dirty="0" smtClean="0"/>
              <a:t> </a:t>
            </a:r>
            <a:endParaRPr lang="ru-RU" sz="2400" dirty="0"/>
          </a:p>
        </p:txBody>
      </p:sp>
      <p:sp>
        <p:nvSpPr>
          <p:cNvPr id="8" name="TextBox 7"/>
          <p:cNvSpPr txBox="1"/>
          <p:nvPr/>
        </p:nvSpPr>
        <p:spPr>
          <a:xfrm>
            <a:off x="2071670" y="1071546"/>
            <a:ext cx="6858048" cy="2554545"/>
          </a:xfrm>
          <a:prstGeom prst="rect">
            <a:avLst/>
          </a:prstGeom>
          <a:solidFill>
            <a:schemeClr val="bg1">
              <a:lumMod val="85000"/>
            </a:schemeClr>
          </a:solidFill>
        </p:spPr>
        <p:txBody>
          <a:bodyPr wrap="square" rtlCol="0">
            <a:spAutoFit/>
          </a:bodyPr>
          <a:lstStyle/>
          <a:p>
            <a:r>
              <a:rPr lang="ru-RU" sz="2000" dirty="0" smtClean="0"/>
              <a:t>Как достичь своих жизненных целей - обеспечить себя и детей, дать им хорошее образование? "Как составить личный финансовый план" - книга о том, как привести личные финансы в порядок, как анализировать свои финансовые отчеты и как, заранее спланировав собственные денежные потоки, достичь желанной финансовой независимости и др. Все рекомендации сопровождаются наглядными примерами</a:t>
            </a:r>
            <a:endParaRPr lang="ru-RU" sz="2000" dirty="0"/>
          </a:p>
        </p:txBody>
      </p:sp>
      <p:sp>
        <p:nvSpPr>
          <p:cNvPr id="9" name="Прямоугольник 8"/>
          <p:cNvSpPr/>
          <p:nvPr/>
        </p:nvSpPr>
        <p:spPr>
          <a:xfrm>
            <a:off x="2071670" y="4643446"/>
            <a:ext cx="6786610" cy="2123658"/>
          </a:xfrm>
          <a:prstGeom prst="rect">
            <a:avLst/>
          </a:prstGeom>
          <a:solidFill>
            <a:schemeClr val="bg2">
              <a:lumMod val="90000"/>
            </a:schemeClr>
          </a:solidFill>
        </p:spPr>
        <p:txBody>
          <a:bodyPr wrap="square">
            <a:spAutoFit/>
          </a:bodyPr>
          <a:lstStyle/>
          <a:p>
            <a:r>
              <a:rPr lang="ru-RU" sz="2200" dirty="0" smtClean="0"/>
              <a:t>Сколько денег вам нужно сейчас, в данный момент, чтобы получить все, что вы хотите получить? Где взять эти деньги? Как выбрать банк для вложения денег? Как составить пенсионный план? Иными словами, как реализовать свой финансовый план? На эти и многие другие вопросы Вы найдете ответ в этой книге</a:t>
            </a:r>
            <a:endParaRPr lang="ru-RU" sz="2200" dirty="0"/>
          </a:p>
        </p:txBody>
      </p:sp>
      <p:pic>
        <p:nvPicPr>
          <p:cNvPr id="4098" name="Picture 2"/>
          <p:cNvPicPr>
            <a:picLocks noGrp="1" noChangeAspect="1" noChangeArrowheads="1"/>
          </p:cNvPicPr>
          <p:nvPr>
            <p:ph sz="half" idx="1"/>
          </p:nvPr>
        </p:nvPicPr>
        <p:blipFill>
          <a:blip r:embed="rId2" cstate="print"/>
          <a:srcRect/>
          <a:stretch>
            <a:fillRect/>
          </a:stretch>
        </p:blipFill>
        <p:spPr bwMode="auto">
          <a:xfrm>
            <a:off x="214282" y="714356"/>
            <a:ext cx="1643074" cy="2479825"/>
          </a:xfrm>
          <a:prstGeom prst="rect">
            <a:avLst/>
          </a:prstGeom>
          <a:noFill/>
          <a:ln w="9525">
            <a:noFill/>
            <a:miter lim="800000"/>
            <a:headEnd/>
            <a:tailEnd/>
          </a:ln>
          <a:effectLst/>
        </p:spPr>
      </p:pic>
      <p:pic>
        <p:nvPicPr>
          <p:cNvPr id="4099" name="Picture 3"/>
          <p:cNvPicPr>
            <a:picLocks noChangeAspect="1" noChangeArrowheads="1"/>
          </p:cNvPicPr>
          <p:nvPr/>
        </p:nvPicPr>
        <p:blipFill>
          <a:blip r:embed="rId3" cstate="print"/>
          <a:srcRect/>
          <a:stretch>
            <a:fillRect/>
          </a:stretch>
        </p:blipFill>
        <p:spPr bwMode="auto">
          <a:xfrm>
            <a:off x="285720" y="4000504"/>
            <a:ext cx="1701408" cy="2500330"/>
          </a:xfrm>
          <a:prstGeom prst="rect">
            <a:avLst/>
          </a:prstGeom>
          <a:noFill/>
          <a:ln w="9525">
            <a:noFill/>
            <a:miter lim="800000"/>
            <a:headEnd/>
            <a:tailEnd/>
          </a:ln>
          <a:effectLst/>
        </p:spPr>
      </p:pic>
      <p:sp>
        <p:nvSpPr>
          <p:cNvPr id="12" name="TextBox 11"/>
          <p:cNvSpPr txBox="1"/>
          <p:nvPr/>
        </p:nvSpPr>
        <p:spPr>
          <a:xfrm>
            <a:off x="2071670" y="3786190"/>
            <a:ext cx="6786610" cy="769441"/>
          </a:xfrm>
          <a:prstGeom prst="rect">
            <a:avLst/>
          </a:prstGeom>
          <a:solidFill>
            <a:schemeClr val="accent1">
              <a:lumMod val="40000"/>
              <a:lumOff val="60000"/>
            </a:schemeClr>
          </a:solidFill>
        </p:spPr>
        <p:txBody>
          <a:bodyPr wrap="square" rtlCol="0">
            <a:spAutoFit/>
          </a:bodyPr>
          <a:lstStyle/>
          <a:p>
            <a:r>
              <a:rPr lang="ru-RU" sz="2200" b="1" dirty="0" smtClean="0"/>
              <a:t>«Как реализовать личный финансовый план. Сколько денег нужно для счастья»,</a:t>
            </a:r>
            <a:r>
              <a:rPr lang="ru-RU" sz="2200" dirty="0" smtClean="0"/>
              <a:t> В. </a:t>
            </a:r>
            <a:r>
              <a:rPr lang="ru-RU" sz="2200" dirty="0" err="1" smtClean="0"/>
              <a:t>Савенок</a:t>
            </a:r>
            <a:r>
              <a:rPr lang="ru-RU" sz="2200" dirty="0" smtClean="0"/>
              <a:t> </a:t>
            </a:r>
            <a:endParaRPr lang="ru-RU" sz="2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одержимое 6"/>
          <p:cNvSpPr>
            <a:spLocks noGrp="1"/>
          </p:cNvSpPr>
          <p:nvPr>
            <p:ph sz="half" idx="2"/>
          </p:nvPr>
        </p:nvSpPr>
        <p:spPr>
          <a:xfrm>
            <a:off x="2571736" y="285729"/>
            <a:ext cx="6357982" cy="1071570"/>
          </a:xfrm>
          <a:solidFill>
            <a:srgbClr val="F1B1C0"/>
          </a:solidFill>
        </p:spPr>
        <p:txBody>
          <a:bodyPr>
            <a:normAutofit/>
          </a:bodyPr>
          <a:lstStyle/>
          <a:p>
            <a:pPr>
              <a:spcBef>
                <a:spcPts val="0"/>
              </a:spcBef>
              <a:buNone/>
            </a:pPr>
            <a:r>
              <a:rPr lang="ru-RU" b="1" dirty="0" smtClean="0"/>
              <a:t> «Личные финансы. Самоучитель»,</a:t>
            </a:r>
            <a:r>
              <a:rPr lang="ru-RU" dirty="0" smtClean="0"/>
              <a:t> </a:t>
            </a:r>
          </a:p>
          <a:p>
            <a:pPr>
              <a:spcBef>
                <a:spcPts val="0"/>
              </a:spcBef>
              <a:buNone/>
            </a:pPr>
            <a:r>
              <a:rPr lang="ru-RU" dirty="0" smtClean="0"/>
              <a:t>В. </a:t>
            </a:r>
            <a:r>
              <a:rPr lang="ru-RU" dirty="0" err="1" smtClean="0"/>
              <a:t>Савенок</a:t>
            </a:r>
            <a:r>
              <a:rPr lang="ru-RU" dirty="0" smtClean="0"/>
              <a:t> </a:t>
            </a:r>
            <a:endParaRPr lang="ru-RU" dirty="0"/>
          </a:p>
        </p:txBody>
      </p:sp>
      <p:sp>
        <p:nvSpPr>
          <p:cNvPr id="8" name="TextBox 7"/>
          <p:cNvSpPr txBox="1"/>
          <p:nvPr/>
        </p:nvSpPr>
        <p:spPr>
          <a:xfrm>
            <a:off x="2571736" y="1500174"/>
            <a:ext cx="6357982" cy="1785104"/>
          </a:xfrm>
          <a:prstGeom prst="rect">
            <a:avLst/>
          </a:prstGeom>
          <a:solidFill>
            <a:schemeClr val="accent1">
              <a:lumMod val="40000"/>
              <a:lumOff val="60000"/>
            </a:schemeClr>
          </a:solidFill>
        </p:spPr>
        <p:txBody>
          <a:bodyPr wrap="square" rtlCol="0">
            <a:spAutoFit/>
          </a:bodyPr>
          <a:lstStyle/>
          <a:p>
            <a:r>
              <a:rPr lang="ru-RU" sz="2200" dirty="0" smtClean="0"/>
              <a:t>Книга охватывает все без исключения темы управления деньгами. Бюджет семьи, личный финансовый план, вклады, </a:t>
            </a:r>
            <a:r>
              <a:rPr lang="ru-RU" sz="2200" dirty="0" err="1" smtClean="0"/>
              <a:t>ПИФы</a:t>
            </a:r>
            <a:r>
              <a:rPr lang="ru-RU" sz="2200" dirty="0" smtClean="0"/>
              <a:t>, </a:t>
            </a:r>
            <a:r>
              <a:rPr lang="ru-RU" sz="2200" dirty="0" err="1" smtClean="0"/>
              <a:t>трейдинг</a:t>
            </a:r>
            <a:r>
              <a:rPr lang="ru-RU" sz="2200" dirty="0" smtClean="0"/>
              <a:t>, страхование, пенсии, налоги, финансовая помощь со стороны государства</a:t>
            </a:r>
            <a:endParaRPr lang="ru-RU" sz="2200" i="1" dirty="0"/>
          </a:p>
        </p:txBody>
      </p:sp>
      <p:pic>
        <p:nvPicPr>
          <p:cNvPr id="5122" name="Picture 2"/>
          <p:cNvPicPr>
            <a:picLocks noGrp="1" noChangeAspect="1" noChangeArrowheads="1"/>
          </p:cNvPicPr>
          <p:nvPr>
            <p:ph sz="half" idx="1"/>
          </p:nvPr>
        </p:nvPicPr>
        <p:blipFill>
          <a:blip r:embed="rId2" cstate="print"/>
          <a:srcRect/>
          <a:stretch>
            <a:fillRect/>
          </a:stretch>
        </p:blipFill>
        <p:spPr bwMode="auto">
          <a:xfrm>
            <a:off x="428596" y="270016"/>
            <a:ext cx="1928826" cy="2992384"/>
          </a:xfrm>
          <a:prstGeom prst="rect">
            <a:avLst/>
          </a:prstGeom>
          <a:noFill/>
          <a:ln w="9525">
            <a:noFill/>
            <a:miter lim="800000"/>
            <a:headEnd/>
            <a:tailEnd/>
          </a:ln>
          <a:effectLst/>
        </p:spPr>
      </p:pic>
      <p:pic>
        <p:nvPicPr>
          <p:cNvPr id="5123" name="Picture 3"/>
          <p:cNvPicPr>
            <a:picLocks noChangeAspect="1" noChangeArrowheads="1"/>
          </p:cNvPicPr>
          <p:nvPr/>
        </p:nvPicPr>
        <p:blipFill>
          <a:blip r:embed="rId3" cstate="print"/>
          <a:srcRect/>
          <a:stretch>
            <a:fillRect/>
          </a:stretch>
        </p:blipFill>
        <p:spPr bwMode="auto">
          <a:xfrm>
            <a:off x="285720" y="3357562"/>
            <a:ext cx="2000264" cy="3442762"/>
          </a:xfrm>
          <a:prstGeom prst="rect">
            <a:avLst/>
          </a:prstGeom>
          <a:noFill/>
          <a:ln w="9525">
            <a:noFill/>
            <a:miter lim="800000"/>
            <a:headEnd/>
            <a:tailEnd/>
          </a:ln>
          <a:effectLst/>
        </p:spPr>
      </p:pic>
      <p:sp>
        <p:nvSpPr>
          <p:cNvPr id="9" name="TextBox 8"/>
          <p:cNvSpPr txBox="1"/>
          <p:nvPr/>
        </p:nvSpPr>
        <p:spPr>
          <a:xfrm>
            <a:off x="2571736" y="3357562"/>
            <a:ext cx="6429420" cy="3139321"/>
          </a:xfrm>
          <a:prstGeom prst="rect">
            <a:avLst/>
          </a:prstGeom>
          <a:solidFill>
            <a:schemeClr val="accent3">
              <a:lumMod val="20000"/>
              <a:lumOff val="80000"/>
            </a:schemeClr>
          </a:solidFill>
        </p:spPr>
        <p:txBody>
          <a:bodyPr wrap="square" rtlCol="0">
            <a:spAutoFit/>
          </a:bodyPr>
          <a:lstStyle/>
          <a:p>
            <a:r>
              <a:rPr lang="ru-RU" sz="2200" b="1" dirty="0" smtClean="0"/>
              <a:t>«Про кредиты»,</a:t>
            </a:r>
            <a:r>
              <a:rPr lang="ru-RU" sz="2200" dirty="0" smtClean="0"/>
              <a:t> Н. Смирнова </a:t>
            </a:r>
          </a:p>
          <a:p>
            <a:r>
              <a:rPr lang="ru-RU" sz="2200" dirty="0" smtClean="0"/>
              <a:t>Из этой книги вы узнаете: </a:t>
            </a:r>
          </a:p>
          <a:p>
            <a:r>
              <a:rPr lang="ru-RU" sz="2200" dirty="0" smtClean="0"/>
              <a:t>что будет с ипотекой в ближайшие годы; </a:t>
            </a:r>
          </a:p>
          <a:p>
            <a:r>
              <a:rPr lang="ru-RU" sz="2200" dirty="0" smtClean="0"/>
              <a:t>стоит ли брать кредит в условиях кризиса, какой и как это сделать; что влечет неспособность погашать кредит, каков порядок действий заемщика в этом случае; как оценить кредитные риски и защититься от просрочек и неплатежей по кредиту; </a:t>
            </a:r>
          </a:p>
          <a:p>
            <a:r>
              <a:rPr lang="ru-RU" sz="2200" dirty="0" smtClean="0"/>
              <a:t>а также многое другое</a:t>
            </a:r>
            <a:endParaRPr lang="ru-RU" sz="2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одержимое 6"/>
          <p:cNvSpPr>
            <a:spLocks noGrp="1"/>
          </p:cNvSpPr>
          <p:nvPr>
            <p:ph sz="half" idx="2"/>
          </p:nvPr>
        </p:nvSpPr>
        <p:spPr>
          <a:xfrm>
            <a:off x="2071670" y="285729"/>
            <a:ext cx="6858048" cy="714379"/>
          </a:xfrm>
          <a:solidFill>
            <a:schemeClr val="accent6">
              <a:lumMod val="20000"/>
              <a:lumOff val="80000"/>
            </a:schemeClr>
          </a:solidFill>
        </p:spPr>
        <p:txBody>
          <a:bodyPr>
            <a:normAutofit fontScale="92500" lnSpcReduction="10000"/>
          </a:bodyPr>
          <a:lstStyle/>
          <a:p>
            <a:pPr>
              <a:buNone/>
            </a:pPr>
            <a:r>
              <a:rPr lang="ru-RU" sz="2400" b="1" dirty="0" smtClean="0"/>
              <a:t>   «Личные налоги: экономия. Все о минимизации и возврате»,</a:t>
            </a:r>
            <a:r>
              <a:rPr lang="ru-RU" sz="2400" dirty="0" smtClean="0"/>
              <a:t> Н. Смирнова </a:t>
            </a:r>
          </a:p>
          <a:p>
            <a:pPr>
              <a:buNone/>
            </a:pPr>
            <a:endParaRPr lang="ru-RU" sz="2400" dirty="0"/>
          </a:p>
        </p:txBody>
      </p:sp>
      <p:sp>
        <p:nvSpPr>
          <p:cNvPr id="8" name="TextBox 7"/>
          <p:cNvSpPr txBox="1"/>
          <p:nvPr/>
        </p:nvSpPr>
        <p:spPr>
          <a:xfrm>
            <a:off x="2071670" y="1071546"/>
            <a:ext cx="6858048" cy="2123658"/>
          </a:xfrm>
          <a:prstGeom prst="rect">
            <a:avLst/>
          </a:prstGeom>
          <a:solidFill>
            <a:schemeClr val="accent4">
              <a:lumMod val="20000"/>
              <a:lumOff val="80000"/>
            </a:schemeClr>
          </a:solidFill>
        </p:spPr>
        <p:txBody>
          <a:bodyPr wrap="square" rtlCol="0">
            <a:spAutoFit/>
          </a:bodyPr>
          <a:lstStyle/>
          <a:p>
            <a:r>
              <a:rPr lang="ru-RU" sz="2200" dirty="0" smtClean="0"/>
              <a:t>Разобраться в налоговых хитросплетениях поможет данная книга. Например, вы сможете вернуть себе частично или полностью сумму 13% налога на доход, снизить налоговые платежи, получить налоговые вычеты за лечение, платное образование, продажу и покупку недвижимости и др.</a:t>
            </a:r>
            <a:endParaRPr lang="ru-RU" sz="2200" dirty="0"/>
          </a:p>
        </p:txBody>
      </p:sp>
      <p:sp>
        <p:nvSpPr>
          <p:cNvPr id="9" name="Прямоугольник 8"/>
          <p:cNvSpPr/>
          <p:nvPr/>
        </p:nvSpPr>
        <p:spPr>
          <a:xfrm>
            <a:off x="2214546" y="4214818"/>
            <a:ext cx="6786610" cy="2462213"/>
          </a:xfrm>
          <a:prstGeom prst="rect">
            <a:avLst/>
          </a:prstGeom>
          <a:solidFill>
            <a:schemeClr val="bg2">
              <a:lumMod val="90000"/>
            </a:schemeClr>
          </a:solidFill>
        </p:spPr>
        <p:txBody>
          <a:bodyPr wrap="square">
            <a:spAutoFit/>
          </a:bodyPr>
          <a:lstStyle/>
          <a:p>
            <a:r>
              <a:rPr lang="ru-RU" sz="2200" dirty="0" smtClean="0"/>
              <a:t>Весь мир, и Россия в частности, сейчас переживает глубокий финансовый кризис. Прочитав эту книгу, вы узнаете о причинах кризиса и возможных вариантах развития событий; о том, какие способы инвестиций следует предпочесть, а каких, наоборот, избегать; на какие ключевые показатели рынка нужно ориентироваться, и многое, многое другое</a:t>
            </a:r>
            <a:endParaRPr lang="ru-RU" sz="2200" dirty="0"/>
          </a:p>
        </p:txBody>
      </p:sp>
      <p:sp>
        <p:nvSpPr>
          <p:cNvPr id="12" name="TextBox 11"/>
          <p:cNvSpPr txBox="1"/>
          <p:nvPr/>
        </p:nvSpPr>
        <p:spPr>
          <a:xfrm>
            <a:off x="2143108" y="3286124"/>
            <a:ext cx="6786610" cy="830997"/>
          </a:xfrm>
          <a:prstGeom prst="rect">
            <a:avLst/>
          </a:prstGeom>
          <a:solidFill>
            <a:schemeClr val="accent1">
              <a:lumMod val="40000"/>
              <a:lumOff val="60000"/>
            </a:schemeClr>
          </a:solidFill>
        </p:spPr>
        <p:txBody>
          <a:bodyPr wrap="square" rtlCol="0">
            <a:spAutoFit/>
          </a:bodyPr>
          <a:lstStyle/>
          <a:p>
            <a:r>
              <a:rPr lang="ru-RU" sz="2400" b="1" dirty="0" smtClean="0"/>
              <a:t>«Как выжить и сохранить свои сбережения во время кризиса?»,</a:t>
            </a:r>
            <a:r>
              <a:rPr lang="ru-RU" sz="2400" dirty="0" smtClean="0"/>
              <a:t> Н. Смирнова </a:t>
            </a:r>
            <a:endParaRPr lang="ru-RU" sz="2400" dirty="0"/>
          </a:p>
        </p:txBody>
      </p:sp>
      <p:pic>
        <p:nvPicPr>
          <p:cNvPr id="6146" name="Picture 2"/>
          <p:cNvPicPr>
            <a:picLocks noGrp="1" noChangeAspect="1" noChangeArrowheads="1"/>
          </p:cNvPicPr>
          <p:nvPr>
            <p:ph sz="half" idx="1"/>
          </p:nvPr>
        </p:nvPicPr>
        <p:blipFill>
          <a:blip r:embed="rId2" cstate="print"/>
          <a:srcRect/>
          <a:stretch>
            <a:fillRect/>
          </a:stretch>
        </p:blipFill>
        <p:spPr bwMode="auto">
          <a:xfrm>
            <a:off x="214282" y="214290"/>
            <a:ext cx="1823025" cy="2571768"/>
          </a:xfrm>
          <a:prstGeom prst="rect">
            <a:avLst/>
          </a:prstGeom>
          <a:noFill/>
          <a:ln w="9525">
            <a:noFill/>
            <a:miter lim="800000"/>
            <a:headEnd/>
            <a:tailEnd/>
          </a:ln>
          <a:effectLst/>
        </p:spPr>
      </p:pic>
      <p:pic>
        <p:nvPicPr>
          <p:cNvPr id="6147" name="Picture 3"/>
          <p:cNvPicPr>
            <a:picLocks noChangeAspect="1" noChangeArrowheads="1"/>
          </p:cNvPicPr>
          <p:nvPr/>
        </p:nvPicPr>
        <p:blipFill>
          <a:blip r:embed="rId3" cstate="print"/>
          <a:srcRect/>
          <a:stretch>
            <a:fillRect/>
          </a:stretch>
        </p:blipFill>
        <p:spPr bwMode="auto">
          <a:xfrm>
            <a:off x="285720" y="3786190"/>
            <a:ext cx="1748415" cy="271464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839</Words>
  <Application>Microsoft Office PowerPoint</Application>
  <PresentationFormat>Экран (4:3)</PresentationFormat>
  <Paragraphs>45</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Рекомендуем прочитать </vt:lpstr>
      <vt:lpstr>Слайд 2</vt:lpstr>
      <vt:lpstr>Слайд 3</vt:lpstr>
      <vt:lpstr>Слайд 4</vt:lpstr>
      <vt:lpstr>Слайд 5</vt:lpstr>
      <vt:lpstr>Слайд 6</vt:lpstr>
      <vt:lpstr>Слайд 7</vt:lpstr>
      <vt:lpstr>Слайд 8</vt:lpstr>
      <vt:lpstr>Слайд 9</vt:lpstr>
      <vt:lpstr>Слайд 10</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Рекомендуемая  литература</dc:title>
  <dc:creator>Наталья</dc:creator>
  <cp:lastModifiedBy>Наталья</cp:lastModifiedBy>
  <cp:revision>11</cp:revision>
  <dcterms:created xsi:type="dcterms:W3CDTF">2013-02-26T15:38:45Z</dcterms:created>
  <dcterms:modified xsi:type="dcterms:W3CDTF">2013-03-12T18:49:49Z</dcterms:modified>
</cp:coreProperties>
</file>