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0" r:id="rId6"/>
    <p:sldId id="266" r:id="rId7"/>
    <p:sldId id="267" r:id="rId8"/>
    <p:sldId id="270" r:id="rId9"/>
    <p:sldId id="268" r:id="rId10"/>
    <p:sldId id="271" r:id="rId11"/>
    <p:sldId id="269" r:id="rId12"/>
    <p:sldId id="272" r:id="rId13"/>
    <p:sldId id="26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EAE5A-98AB-48F0-944E-8486D667B3C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75088-E323-4E44-8AE2-54A52AC2C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78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EBCE6A-C105-4DF9-926E-8F30C34CC6D4}" type="datetime1">
              <a:rPr lang="ru-RU" smtClean="0"/>
              <a:pPr/>
              <a:t>31.03.2017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6280AC-A698-4EF9-88DC-9FD0E26E931F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B56F29D-ACF0-455F-8E61-BFB663992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7315914" y="533400"/>
            <a:ext cx="1028968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D1A417-56CF-4900-9AFF-FDE8465B9FAB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B56F29D-ACF0-455F-8E61-BFB663992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CAA74C-F4FF-4669-889E-6D6DB5A742A7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B56F29D-ACF0-455F-8E61-BFB663992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2108" y="2514601"/>
            <a:ext cx="6859786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47D3BC-B2E0-457F-B6F8-6F423DFEF084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B56F29D-ACF0-455F-8E61-BFB663992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AE869A-759E-4ACD-BB38-5F4166C7F876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B56F29D-ACF0-455F-8E61-BFB663992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6ECB8A-E660-41BA-8FDE-FAE992AF7777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B56F29D-ACF0-455F-8E61-BFB663992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86696A-56C0-45A2-BDE2-68CD18EE5B5C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B56F29D-ACF0-455F-8E61-BFB663992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5941E9-509A-48F8-A1F8-73EB9EDD1B88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B56F29D-ACF0-455F-8E61-BFB663992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16BAA3-A648-4368-AF84-BD6DE7257889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B56F29D-ACF0-455F-8E61-BFB663992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DC52D8-AA92-44FF-916F-EB74DEE16F16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B56F29D-ACF0-455F-8E61-BFB663992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83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857364"/>
            <a:ext cx="7128792" cy="2209448"/>
          </a:xfrm>
        </p:spPr>
        <p:txBody>
          <a:bodyPr/>
          <a:lstStyle/>
          <a:p>
            <a:r>
              <a:rPr lang="ru-RU" dirty="0">
                <a:latin typeface="Candara" pitchFamily="34" charset="0"/>
              </a:rPr>
              <a:t>Кредиты и займы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70757" y="260153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andara" pitchFamily="34" charset="0"/>
              </a:rPr>
              <a:t>«Бесплатный сыр бывает</a:t>
            </a:r>
            <a:r>
              <a:rPr lang="en-US" i="1" dirty="0">
                <a:latin typeface="Candara" pitchFamily="34" charset="0"/>
              </a:rPr>
              <a:t/>
            </a:r>
            <a:br>
              <a:rPr lang="en-US" i="1" dirty="0">
                <a:latin typeface="Candara" pitchFamily="34" charset="0"/>
              </a:rPr>
            </a:br>
            <a:r>
              <a:rPr lang="ru-RU" i="1" dirty="0">
                <a:latin typeface="Candara" pitchFamily="34" charset="0"/>
              </a:rPr>
              <a:t>только в мышеловке»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929486" cy="50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9026"/>
            <a:ext cx="7202776" cy="663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Candara" pitchFamily="34" charset="0"/>
              </a:rPr>
              <a:t>Решение задачи №3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88111"/>
            <a:ext cx="7105678" cy="52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9026"/>
            <a:ext cx="7202776" cy="663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Candara" pitchFamily="34" charset="0"/>
              </a:rPr>
              <a:t>Задача №4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infopro54.ru/files/flib/1480626000/16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9026"/>
            <a:ext cx="7202776" cy="663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Candara" pitchFamily="34" charset="0"/>
              </a:rPr>
              <a:t>Решение задачи №4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7858179" cy="238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0534" y="1196752"/>
            <a:ext cx="7977929" cy="4680520"/>
          </a:xfrm>
        </p:spPr>
        <p:txBody>
          <a:bodyPr>
            <a:noAutofit/>
          </a:bodyPr>
          <a:lstStyle/>
          <a:p>
            <a:pPr marL="534988" indent="-534988">
              <a:buClr>
                <a:schemeClr val="tx2"/>
              </a:buClr>
              <a:buFont typeface="Wingdings" panose="05000000000000000000" pitchFamily="2" charset="2"/>
              <a:buChar char=""/>
            </a:pPr>
            <a:endParaRPr lang="ru-RU" dirty="0" smtClean="0">
              <a:latin typeface="Candara" pitchFamily="34" charset="0"/>
            </a:endParaRPr>
          </a:p>
          <a:p>
            <a:pPr marL="534988" indent="-534988">
              <a:buClr>
                <a:schemeClr val="tx2"/>
              </a:buClr>
              <a:buFont typeface="Wingdings" panose="05000000000000000000" pitchFamily="2" charset="2"/>
              <a:buChar char=""/>
            </a:pPr>
            <a:endParaRPr lang="ru-RU" dirty="0" smtClean="0">
              <a:latin typeface="Candara" pitchFamily="34" charset="0"/>
            </a:endParaRPr>
          </a:p>
          <a:p>
            <a:pPr marL="534988" indent="-534988">
              <a:buClr>
                <a:schemeClr val="tx2"/>
              </a:buClr>
              <a:buFont typeface="Wingdings" panose="05000000000000000000" pitchFamily="2" charset="2"/>
              <a:buChar char=""/>
            </a:pPr>
            <a:r>
              <a:rPr lang="ru-RU" dirty="0" smtClean="0">
                <a:latin typeface="Candara" pitchFamily="34" charset="0"/>
              </a:rPr>
              <a:t>Выгодно ли брать кредиты? </a:t>
            </a:r>
          </a:p>
          <a:p>
            <a:pPr marL="534988" indent="-534988">
              <a:buClr>
                <a:schemeClr val="tx2"/>
              </a:buClr>
              <a:buNone/>
            </a:pPr>
            <a:r>
              <a:rPr lang="ru-RU" dirty="0" smtClean="0">
                <a:latin typeface="Candara" pitchFamily="34" charset="0"/>
              </a:rPr>
              <a:t>          </a:t>
            </a:r>
            <a:r>
              <a:rPr lang="ru-RU" dirty="0">
                <a:latin typeface="Candara" pitchFamily="34" charset="0"/>
              </a:rPr>
              <a:t>Или лучше жить по средствам и помнить бессмертное высказывание о том, что «берете вы чужие деньги и на время, а возвращать придется свои и навсегда</a:t>
            </a:r>
            <a:r>
              <a:rPr lang="ru-RU" dirty="0" smtClean="0">
                <a:latin typeface="Candara" pitchFamily="34" charset="0"/>
              </a:rPr>
              <a:t>»?</a:t>
            </a:r>
            <a:endParaRPr lang="ru-RU" dirty="0">
              <a:latin typeface="Candara" pitchFamily="34" charset="0"/>
            </a:endParaRPr>
          </a:p>
          <a:p>
            <a:pPr marL="534988" indent="-534988">
              <a:buClr>
                <a:schemeClr val="tx2"/>
              </a:buClr>
              <a:buFont typeface="Wingdings" panose="05000000000000000000" pitchFamily="2" charset="2"/>
              <a:buChar char=""/>
            </a:pPr>
            <a:r>
              <a:rPr lang="ru-RU" dirty="0">
                <a:latin typeface="Candara" pitchFamily="34" charset="0"/>
              </a:rPr>
              <a:t>Нужна ли финансовая математика в школе?</a:t>
            </a:r>
          </a:p>
          <a:p>
            <a:pPr marL="534988" indent="-534988">
              <a:buClr>
                <a:schemeClr val="tx2"/>
              </a:buClr>
              <a:buFont typeface="Wingdings" panose="05000000000000000000" pitchFamily="2" charset="2"/>
              <a:buChar char=""/>
            </a:pPr>
            <a:r>
              <a:rPr lang="ru-RU" dirty="0" smtClean="0">
                <a:latin typeface="Candara" pitchFamily="34" charset="0"/>
              </a:rPr>
              <a:t>Что значит «финансово грамотный человек»?</a:t>
            </a:r>
            <a:endParaRPr lang="ru-RU" dirty="0">
              <a:latin typeface="Candara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9026"/>
            <a:ext cx="7202776" cy="663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Candara" pitchFamily="34" charset="0"/>
              </a:rPr>
              <a:t>Итоги урока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24840" y="2956963"/>
            <a:ext cx="717215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latin typeface="Candara" pitchFamily="34" charset="0"/>
              </a:rPr>
              <a:t>СПАСИБО ЗА ВНИМАНИЕ!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latin typeface="Candara" panose="020E0502030303020204" pitchFamily="34" charset="0"/>
              </a:rPr>
              <a:t>«Сумел взять — умей и отдать»</a:t>
            </a:r>
          </a:p>
          <a:p>
            <a:endParaRPr lang="ru-RU" dirty="0">
              <a:solidFill>
                <a:srgbClr val="333333"/>
              </a:solidFill>
              <a:latin typeface="Candara" panose="020E0502030303020204" pitchFamily="34" charset="0"/>
            </a:endParaRPr>
          </a:p>
          <a:p>
            <a:pPr algn="r"/>
            <a:r>
              <a:rPr lang="ru-RU" b="1" dirty="0">
                <a:solidFill>
                  <a:srgbClr val="333333"/>
                </a:solidFill>
                <a:latin typeface="Candara" panose="020E0502030303020204" pitchFamily="34" charset="0"/>
              </a:rPr>
              <a:t>народная мудрость</a:t>
            </a:r>
            <a:endParaRPr lang="ru-RU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59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026"/>
            <a:ext cx="7202776" cy="66367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andara" pitchFamily="34" charset="0"/>
              </a:rPr>
              <a:t>Цели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196752"/>
            <a:ext cx="5616624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ndara" pitchFamily="34" charset="0"/>
              </a:rPr>
              <a:t>сформировать у учащихся умение применять знания из школьного курса математики в жизненных ситуациях;</a:t>
            </a:r>
          </a:p>
          <a:p>
            <a:pPr marL="0" indent="0">
              <a:buNone/>
            </a:pPr>
            <a:r>
              <a:rPr lang="ru-RU" dirty="0">
                <a:latin typeface="Candara" pitchFamily="34" charset="0"/>
              </a:rPr>
              <a:t>развитие способностей сравнивать и анализировать, формирование навыков </a:t>
            </a:r>
            <a:r>
              <a:rPr lang="ru-RU" dirty="0">
                <a:solidFill>
                  <a:srgbClr val="FF0000"/>
                </a:solidFill>
                <a:latin typeface="Candara" pitchFamily="34" charset="0"/>
              </a:rPr>
              <a:t>расчетов по кредитам</a:t>
            </a:r>
            <a:r>
              <a:rPr lang="ru-RU" dirty="0">
                <a:latin typeface="Candara" pitchFamily="34" charset="0"/>
              </a:rPr>
              <a:t>, развитие познавательного интереса к предмету, развитие самостоятельности в принятии решений;</a:t>
            </a:r>
          </a:p>
          <a:p>
            <a:pPr marL="0" indent="0">
              <a:buNone/>
            </a:pPr>
            <a:r>
              <a:rPr lang="ru-RU" dirty="0">
                <a:latin typeface="Candara" pitchFamily="34" charset="0"/>
              </a:rPr>
              <a:t>воспитание ответственности  </a:t>
            </a:r>
            <a:r>
              <a:rPr lang="ru-RU" dirty="0">
                <a:solidFill>
                  <a:srgbClr val="FF0000"/>
                </a:solidFill>
                <a:latin typeface="Candara" pitchFamily="34" charset="0"/>
              </a:rPr>
              <a:t>за принятие финансовых решений</a:t>
            </a:r>
            <a:r>
              <a:rPr lang="ru-RU" dirty="0">
                <a:latin typeface="Candara" pitchFamily="34" charset="0"/>
              </a:rPr>
              <a:t> и умения экономить, уважение к собственности, умение работать в коллективе.</a:t>
            </a:r>
            <a:endParaRPr lang="ru-RU" u="sng" dirty="0">
              <a:latin typeface="Candar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1520" y="1229188"/>
            <a:ext cx="240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andara" pitchFamily="34" charset="0"/>
              </a:rPr>
              <a:t> </a:t>
            </a:r>
            <a:endParaRPr lang="ru-RU" sz="2000" b="1" dirty="0"/>
          </a:p>
        </p:txBody>
      </p:sp>
      <p:sp>
        <p:nvSpPr>
          <p:cNvPr id="8" name="Стрелка: штриховая вправо 7"/>
          <p:cNvSpPr/>
          <p:nvPr/>
        </p:nvSpPr>
        <p:spPr>
          <a:xfrm>
            <a:off x="251520" y="1277464"/>
            <a:ext cx="2736303" cy="703668"/>
          </a:xfrm>
          <a:prstGeom prst="stripedRightArrow">
            <a:avLst>
              <a:gd name="adj1" fmla="val 71002"/>
              <a:gd name="adj2" fmla="val 43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Candara" pitchFamily="34" charset="0"/>
              </a:rPr>
              <a:t>Обучающие</a:t>
            </a:r>
            <a:endParaRPr lang="ru-RU" sz="2400" dirty="0"/>
          </a:p>
        </p:txBody>
      </p:sp>
      <p:sp>
        <p:nvSpPr>
          <p:cNvPr id="9" name="Стрелка: штриховая вправо 8"/>
          <p:cNvSpPr/>
          <p:nvPr/>
        </p:nvSpPr>
        <p:spPr>
          <a:xfrm>
            <a:off x="251520" y="2613488"/>
            <a:ext cx="2736304" cy="703668"/>
          </a:xfrm>
          <a:prstGeom prst="stripedRightArrow">
            <a:avLst>
              <a:gd name="adj1" fmla="val 71002"/>
              <a:gd name="adj2" fmla="val 43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Candara" pitchFamily="34" charset="0"/>
              </a:rPr>
              <a:t>Развивающие</a:t>
            </a:r>
            <a:endParaRPr lang="ru-RU" sz="2400" dirty="0"/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234294" y="4077072"/>
            <a:ext cx="2736304" cy="703668"/>
          </a:xfrm>
          <a:prstGeom prst="stripedRightArrow">
            <a:avLst>
              <a:gd name="adj1" fmla="val 71002"/>
              <a:gd name="adj2" fmla="val 43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Candara" pitchFamily="34" charset="0"/>
              </a:rPr>
              <a:t>Воспитательные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7202776" cy="2952328"/>
          </a:xfrm>
        </p:spPr>
        <p:txBody>
          <a:bodyPr>
            <a:normAutofit/>
          </a:bodyPr>
          <a:lstStyle/>
          <a:p>
            <a:pPr marL="534988" indent="-534988">
              <a:buClr>
                <a:schemeClr val="tx2"/>
              </a:buClr>
              <a:buFont typeface="Wingdings" panose="05000000000000000000" pitchFamily="2" charset="2"/>
              <a:buChar char=""/>
            </a:pPr>
            <a:r>
              <a:rPr lang="ru-RU" sz="2800" dirty="0">
                <a:latin typeface="Candara" pitchFamily="34" charset="0"/>
              </a:rPr>
              <a:t>Общий долг россиян банкам в 2016 году составляет приблизительно </a:t>
            </a:r>
            <a:r>
              <a:rPr lang="ru-RU" sz="2800" b="1" dirty="0">
                <a:latin typeface="Candara" pitchFamily="34" charset="0"/>
              </a:rPr>
              <a:t>11 трлн. руб.</a:t>
            </a:r>
            <a:endParaRPr lang="ru-RU" sz="2800" b="1" u="sng" dirty="0">
              <a:latin typeface="Candara" pitchFamily="34" charset="0"/>
            </a:endParaRPr>
          </a:p>
          <a:p>
            <a:pPr marL="534988" indent="-534988">
              <a:buClr>
                <a:schemeClr val="tx2"/>
              </a:buClr>
              <a:buFont typeface="Wingdings" panose="05000000000000000000" pitchFamily="2" charset="2"/>
              <a:buChar char=""/>
            </a:pPr>
            <a:r>
              <a:rPr lang="ru-RU" sz="2800" dirty="0">
                <a:latin typeface="Candara" pitchFamily="34" charset="0"/>
              </a:rPr>
              <a:t>Общее число должников составляет около </a:t>
            </a:r>
            <a:r>
              <a:rPr lang="ru-RU" sz="2800" b="1" dirty="0">
                <a:latin typeface="Candara" pitchFamily="34" charset="0"/>
              </a:rPr>
              <a:t>40 млн. человек</a:t>
            </a:r>
          </a:p>
          <a:p>
            <a:pPr marL="534988" indent="-534988">
              <a:buClr>
                <a:schemeClr val="tx2"/>
              </a:buClr>
              <a:buFont typeface="Wingdings" panose="05000000000000000000" pitchFamily="2" charset="2"/>
              <a:buChar char=""/>
            </a:pPr>
            <a:r>
              <a:rPr lang="ru-RU" sz="2800" dirty="0">
                <a:latin typeface="Candara" pitchFamily="34" charset="0"/>
              </a:rPr>
              <a:t>В состоянии обслуживать свои долги находятся только </a:t>
            </a:r>
            <a:r>
              <a:rPr lang="ru-RU" sz="2800" b="1" dirty="0">
                <a:latin typeface="Candara" pitchFamily="34" charset="0"/>
              </a:rPr>
              <a:t>8 млн. россиян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9026"/>
            <a:ext cx="7202776" cy="663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Candara" pitchFamily="34" charset="0"/>
              </a:rPr>
              <a:t>Немного статистики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1920" y="478632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Candara" pitchFamily="34" charset="0"/>
              </a:rPr>
              <a:t>По данным агентства </a:t>
            </a:r>
            <a:r>
              <a:rPr lang="en-US" sz="2400" b="1" i="1" dirty="0" smtClean="0">
                <a:latin typeface="Candara" pitchFamily="34" charset="0"/>
              </a:rPr>
              <a:t>Fitch, 2016</a:t>
            </a:r>
            <a:endParaRPr lang="ru-RU" sz="2400" b="1" i="1" dirty="0"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522521"/>
              </p:ext>
            </p:extLst>
          </p:nvPr>
        </p:nvGraphicFramePr>
        <p:xfrm>
          <a:off x="87048" y="836712"/>
          <a:ext cx="8856983" cy="573692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368695058"/>
                    </a:ext>
                  </a:extLst>
                </a:gridCol>
                <a:gridCol w="6264695">
                  <a:extLst>
                    <a:ext uri="{9D8B030D-6E8A-4147-A177-3AD203B41FA5}">
                      <a16:colId xmlns:a16="http://schemas.microsoft.com/office/drawing/2014/main" xmlns="" val="1254289824"/>
                    </a:ext>
                  </a:extLst>
                </a:gridCol>
              </a:tblGrid>
              <a:tr h="379017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Заем (кредит)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ndara" panose="020E0502030303020204" pitchFamily="34" charset="0"/>
                        </a:rPr>
                        <a:t>сумма денег, взятая в долг</a:t>
                      </a:r>
                      <a:endParaRPr lang="ru-RU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9292758"/>
                  </a:ext>
                </a:extLst>
              </a:tr>
              <a:tr h="379017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Заемщик (должник)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ndara" pitchFamily="34" charset="0"/>
                        </a:rPr>
                        <a:t>тот, кто  взял заем или кредит, то есть деньги в долг</a:t>
                      </a:r>
                      <a:endParaRPr lang="ru-RU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9184215"/>
                  </a:ext>
                </a:extLst>
              </a:tr>
              <a:tr h="947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Микрофинансовая организация (МФО)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ndara" panose="020E0502030303020204" pitchFamily="34" charset="0"/>
                        </a:rPr>
                        <a:t>небанковская</a:t>
                      </a:r>
                      <a:r>
                        <a:rPr lang="ru-RU" sz="18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Candara" panose="020E0502030303020204" pitchFamily="34" charset="0"/>
                        </a:rPr>
                        <a:t>финансовая </a:t>
                      </a:r>
                      <a:r>
                        <a:rPr lang="ru-RU" sz="1800" dirty="0">
                          <a:latin typeface="Candara" panose="020E0502030303020204" pitchFamily="34" charset="0"/>
                        </a:rPr>
                        <a:t>организация, быстро выдающая небольшие </a:t>
                      </a:r>
                      <a:r>
                        <a:rPr lang="ru-RU" sz="1800" dirty="0" smtClean="0">
                          <a:latin typeface="Candara" panose="020E0502030303020204" pitchFamily="34" charset="0"/>
                        </a:rPr>
                        <a:t> займы, </a:t>
                      </a:r>
                      <a:r>
                        <a:rPr lang="ru-RU" sz="1800" dirty="0">
                          <a:latin typeface="Candara" panose="020E0502030303020204" pitchFamily="34" charset="0"/>
                        </a:rPr>
                        <a:t>обычно с очень </a:t>
                      </a:r>
                      <a:r>
                        <a:rPr lang="ru-RU" sz="1800" dirty="0" smtClean="0">
                          <a:latin typeface="Candara" panose="020E0502030303020204" pitchFamily="34" charset="0"/>
                        </a:rPr>
                        <a:t>жесткими </a:t>
                      </a:r>
                      <a:r>
                        <a:rPr lang="ru-RU" sz="1800" dirty="0">
                          <a:latin typeface="Candara" panose="020E0502030303020204" pitchFamily="34" charset="0"/>
                        </a:rPr>
                        <a:t>условиями погашения и с огромной процентной ставкой</a:t>
                      </a:r>
                      <a:endParaRPr lang="ru-RU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5719323"/>
                  </a:ext>
                </a:extLst>
              </a:tr>
              <a:tr h="947543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Процент по кредиту (процентная ставка по кредиту)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ndara" panose="020E0502030303020204" pitchFamily="34" charset="0"/>
                        </a:rPr>
                        <a:t>сумма денег, которую банк добавляет к долгу заемщика раз в определенный период за </a:t>
                      </a:r>
                      <a:r>
                        <a:rPr lang="ru-RU" sz="1800" dirty="0" smtClean="0">
                          <a:latin typeface="Candara" panose="020E0502030303020204" pitchFamily="34" charset="0"/>
                        </a:rPr>
                        <a:t>пользование </a:t>
                      </a:r>
                      <a:r>
                        <a:rPr lang="ru-RU" sz="1800" dirty="0">
                          <a:latin typeface="Candara" panose="020E0502030303020204" pitchFamily="34" charset="0"/>
                        </a:rPr>
                        <a:t>заемными </a:t>
                      </a:r>
                      <a:r>
                        <a:rPr lang="ru-RU" sz="1800" dirty="0" smtClean="0">
                          <a:latin typeface="Candara" panose="020E0502030303020204" pitchFamily="34" charset="0"/>
                        </a:rPr>
                        <a:t>деньгами,</a:t>
                      </a:r>
                      <a:r>
                        <a:rPr lang="ru-RU" sz="1800" baseline="0" dirty="0" smtClean="0">
                          <a:latin typeface="Candara" panose="020E0502030303020204" pitchFamily="34" charset="0"/>
                        </a:rPr>
                        <a:t> исчисляемая как определенная доля (процент) от суммы кредита</a:t>
                      </a:r>
                      <a:endParaRPr lang="ru-RU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1824484"/>
                  </a:ext>
                </a:extLst>
              </a:tr>
              <a:tr h="663280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Кредитный взнос (платеж)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сумма, которую заемщик платит для погашения кредита один раз в установленный период (чаще всего раз в месяц)</a:t>
                      </a:r>
                      <a:endParaRPr lang="ru-RU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0581981"/>
                  </a:ext>
                </a:extLst>
              </a:tr>
              <a:tr h="947543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Досрочное погашение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ndara" pitchFamily="34" charset="0"/>
                        </a:rPr>
                        <a:t>полная или частичная досрочная выплата кредита. При этом заемщик выигрывает, поскольку не платит проценты за оставшийся срок</a:t>
                      </a:r>
                      <a:endParaRPr lang="ru-RU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1854765"/>
                  </a:ext>
                </a:extLst>
              </a:tr>
              <a:tr h="1231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Аннуитет (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аннуитетные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 платежи) 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andara" panose="020E0502030303020204" pitchFamily="34" charset="0"/>
                        </a:rPr>
                        <a:t>равные по сумме </a:t>
                      </a:r>
                      <a:r>
                        <a:rPr lang="ru-RU" dirty="0" smtClean="0">
                          <a:latin typeface="Candara" panose="020E0502030303020204" pitchFamily="34" charset="0"/>
                        </a:rPr>
                        <a:t>выплаты </a:t>
                      </a:r>
                      <a:r>
                        <a:rPr lang="ru-RU" dirty="0">
                          <a:latin typeface="Candara" panose="020E0502030303020204" pitchFamily="34" charset="0"/>
                        </a:rPr>
                        <a:t>по кредиту </a:t>
                      </a:r>
                      <a:r>
                        <a:rPr lang="ru-RU" dirty="0" smtClean="0">
                          <a:latin typeface="Candara" panose="020E0502030303020204" pitchFamily="34" charset="0"/>
                        </a:rPr>
                        <a:t>за равные </a:t>
                      </a:r>
                      <a:r>
                        <a:rPr lang="ru-RU" dirty="0">
                          <a:latin typeface="Candara" panose="020E0502030303020204" pitchFamily="34" charset="0"/>
                        </a:rPr>
                        <a:t>промежутки времени (месяц, квартал), </a:t>
                      </a:r>
                      <a:r>
                        <a:rPr lang="ru-RU" dirty="0" smtClean="0">
                          <a:latin typeface="Candara" panose="020E0502030303020204" pitchFamily="34" charset="0"/>
                        </a:rPr>
                        <a:t>которые </a:t>
                      </a:r>
                      <a:r>
                        <a:rPr lang="ru-RU" dirty="0">
                          <a:latin typeface="Candara" panose="020E0502030303020204" pitchFamily="34" charset="0"/>
                        </a:rPr>
                        <a:t>включают в себя сумму начисленных процентов за кредит и сумму основного долга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6679912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29026"/>
            <a:ext cx="7202776" cy="6636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Candara" pitchFamily="34" charset="0"/>
              </a:rPr>
              <a:t>Основные </a:t>
            </a:r>
            <a:r>
              <a:rPr lang="ru-RU" sz="3600" b="1" dirty="0" smtClean="0">
                <a:latin typeface="Candara" pitchFamily="34" charset="0"/>
              </a:rPr>
              <a:t>термины </a:t>
            </a:r>
            <a:r>
              <a:rPr lang="ru-RU" sz="3600" b="1" dirty="0">
                <a:latin typeface="Candara" pitchFamily="34" charset="0"/>
              </a:rPr>
              <a:t>и определения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9026"/>
            <a:ext cx="7202776" cy="663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Candara" pitchFamily="34" charset="0"/>
              </a:rPr>
              <a:t>Устный счет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6330500"/>
              </p:ext>
            </p:extLst>
          </p:nvPr>
        </p:nvGraphicFramePr>
        <p:xfrm>
          <a:off x="467544" y="1484784"/>
          <a:ext cx="7488832" cy="3384376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3567607">
                  <a:extLst>
                    <a:ext uri="{9D8B030D-6E8A-4147-A177-3AD203B41FA5}">
                      <a16:colId xmlns:a16="http://schemas.microsoft.com/office/drawing/2014/main" xmlns="" val="3072907518"/>
                    </a:ext>
                  </a:extLst>
                </a:gridCol>
                <a:gridCol w="3921225">
                  <a:extLst>
                    <a:ext uri="{9D8B030D-6E8A-4147-A177-3AD203B41FA5}">
                      <a16:colId xmlns:a16="http://schemas.microsoft.com/office/drawing/2014/main" xmlns="" val="3861565065"/>
                    </a:ext>
                  </a:extLst>
                </a:gridCol>
              </a:tblGrid>
              <a:tr h="576064">
                <a:tc rowSpan="2"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Candara" panose="020E0502030303020204" pitchFamily="34" charset="0"/>
                        </a:rPr>
                        <a:t>найдите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" panose="020E0502030303020204" pitchFamily="34" charset="0"/>
                        </a:rPr>
                        <a:t>10% от числа 15,</a:t>
                      </a:r>
                      <a:endParaRPr lang="ru-RU" sz="2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57975128"/>
                  </a:ext>
                </a:extLst>
              </a:tr>
              <a:tr h="5652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" panose="020E0502030303020204" pitchFamily="34" charset="0"/>
                        </a:rPr>
                        <a:t>2% от </a:t>
                      </a:r>
                      <a:r>
                        <a:rPr lang="ru-RU" sz="2400" dirty="0" smtClean="0">
                          <a:latin typeface="Candara" panose="020E0502030303020204" pitchFamily="34" charset="0"/>
                        </a:rPr>
                        <a:t>числа 14;</a:t>
                      </a:r>
                      <a:endParaRPr lang="ru-RU" sz="2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19393112"/>
                  </a:ext>
                </a:extLst>
              </a:tr>
              <a:tr h="504056">
                <a:tc rowSpan="2">
                  <a:txBody>
                    <a:bodyPr/>
                    <a:lstStyle/>
                    <a:p>
                      <a:r>
                        <a:rPr lang="ru-RU" sz="2800" dirty="0">
                          <a:latin typeface="Candara" panose="020E0502030303020204" pitchFamily="34" charset="0"/>
                        </a:rPr>
                        <a:t>найдите число,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" panose="020E0502030303020204" pitchFamily="34" charset="0"/>
                        </a:rPr>
                        <a:t>20% которого равны 7</a:t>
                      </a:r>
                      <a:endParaRPr lang="ru-RU" sz="2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6440204"/>
                  </a:ext>
                </a:extLst>
              </a:tr>
              <a:tr h="5436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Candara" panose="020E0502030303020204" pitchFamily="34" charset="0"/>
                        </a:rPr>
                        <a:t>7% которого равны 21;</a:t>
                      </a:r>
                      <a:endParaRPr lang="ru-RU" sz="2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09429111"/>
                  </a:ext>
                </a:extLst>
              </a:tr>
              <a:tr h="619264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>
                          <a:latin typeface="Candara" panose="020E0502030303020204" pitchFamily="34" charset="0"/>
                        </a:rPr>
                        <a:t>сколько процентов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Candara" panose="020E0502030303020204" pitchFamily="34" charset="0"/>
                        </a:rPr>
                        <a:t>число 7 составляет от 14,</a:t>
                      </a:r>
                      <a:endParaRPr lang="ru-RU" sz="2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05644558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" panose="020E0502030303020204" pitchFamily="34" charset="0"/>
                        </a:rPr>
                        <a:t>число 15 от 75?</a:t>
                      </a:r>
                      <a:endParaRPr lang="ru-RU" sz="2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2764761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айфон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56366"/>
            <a:ext cx="4071966" cy="2643206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недостаточно дене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56366"/>
            <a:ext cx="4000528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8330" y="4852521"/>
            <a:ext cx="41434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Candara" pitchFamily="34" charset="0"/>
              </a:rPr>
              <a:t>ОТВЕТ: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smtClean="0">
                <a:latin typeface="Candara" pitchFamily="34" charset="0"/>
              </a:rPr>
              <a:t>Осмарт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>
                <a:latin typeface="Candara" pitchFamily="34" charset="0"/>
              </a:rPr>
              <a:t>(1 280 руб. </a:t>
            </a:r>
            <a:r>
              <a:rPr lang="ru-RU" sz="2400" dirty="0" smtClean="0">
                <a:latin typeface="Candara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ru-RU" sz="2400" dirty="0" smtClean="0">
              <a:latin typeface="Candar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9026"/>
            <a:ext cx="7202776" cy="663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Candara" pitchFamily="34" charset="0"/>
              </a:rPr>
              <a:t>Задача №1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Картинки по запросу маршру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Картинки по запросу маршру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Картинки по запросу маршру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Картинки по запросу маршру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Картинки по запросу маршру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Картинки по запросу маршру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6" name="Picture 16" descr="Картинки по запросу маршру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16" y="1468148"/>
            <a:ext cx="4071966" cy="2928958"/>
          </a:xfrm>
          <a:prstGeom prst="rect">
            <a:avLst/>
          </a:prstGeom>
          <a:noFill/>
        </p:spPr>
      </p:pic>
      <p:sp>
        <p:nvSpPr>
          <p:cNvPr id="25618" name="AutoShape 18" descr="Картинки по запросу малолитра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0" name="Picture 20" descr="Картинки по запросу малолитраж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058" y="1468148"/>
            <a:ext cx="4500562" cy="292895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29026"/>
            <a:ext cx="7202776" cy="663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Candara" pitchFamily="34" charset="0"/>
              </a:rPr>
              <a:t>Задача №2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9026"/>
            <a:ext cx="7202776" cy="663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Candara" pitchFamily="34" charset="0"/>
              </a:rPr>
              <a:t>Решение задачи №2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14" y="1484784"/>
            <a:ext cx="8849880" cy="338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строительство дом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858048" cy="428628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F29D-ACF0-455F-8E61-BFB663992D7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9026"/>
            <a:ext cx="7202776" cy="663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Candara" pitchFamily="34" charset="0"/>
              </a:rPr>
              <a:t>Задача №3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tf02886637</Template>
  <TotalTime>555</TotalTime>
  <Words>438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Акварель_16x9</vt:lpstr>
      <vt:lpstr>Кредиты и займы</vt:lpstr>
      <vt:lpstr>Цели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Кредиты и займы</dc:title>
  <dc:creator>Ольга</dc:creator>
  <cp:lastModifiedBy>avo</cp:lastModifiedBy>
  <cp:revision>39</cp:revision>
  <dcterms:created xsi:type="dcterms:W3CDTF">2017-03-11T08:37:29Z</dcterms:created>
  <dcterms:modified xsi:type="dcterms:W3CDTF">2017-03-31T10:29:21Z</dcterms:modified>
</cp:coreProperties>
</file>